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Barlow Semi Condensed ExtraBold"/>
      <p:bold r:id="rId70"/>
      <p:boldItalic r:id="rId71"/>
    </p:embeddedFont>
    <p:embeddedFont>
      <p:font typeface="Fjalla One"/>
      <p:regular r:id="rId72"/>
    </p:embeddedFont>
    <p:embeddedFont>
      <p:font typeface="Barlow Semi Condensed Medium"/>
      <p:regular r:id="rId73"/>
      <p:bold r:id="rId74"/>
      <p:italic r:id="rId75"/>
      <p:boldItalic r:id="rId76"/>
    </p:embeddedFont>
    <p:embeddedFont>
      <p:font typeface="Barlow Semi Condensed"/>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461E35-AF02-415D-AF33-049239C8B70F}">
  <a:tblStyle styleId="{01461E35-AF02-415D-AF33-049239C8B7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BarlowSemi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arlowSemiCondensedMedium-regular.fntdata"/><Relationship Id="rId72" Type="http://schemas.openxmlformats.org/officeDocument/2006/relationships/font" Target="fonts/FjallaOne-regular.fntdata"/><Relationship Id="rId31" Type="http://schemas.openxmlformats.org/officeDocument/2006/relationships/slide" Target="slides/slide26.xml"/><Relationship Id="rId75" Type="http://schemas.openxmlformats.org/officeDocument/2006/relationships/font" Target="fonts/BarlowSemiCondensedMedium-italic.fntdata"/><Relationship Id="rId30" Type="http://schemas.openxmlformats.org/officeDocument/2006/relationships/slide" Target="slides/slide25.xml"/><Relationship Id="rId74" Type="http://schemas.openxmlformats.org/officeDocument/2006/relationships/font" Target="fonts/BarlowSemiCondensedMedium-bold.fntdata"/><Relationship Id="rId33" Type="http://schemas.openxmlformats.org/officeDocument/2006/relationships/slide" Target="slides/slide28.xml"/><Relationship Id="rId77" Type="http://schemas.openxmlformats.org/officeDocument/2006/relationships/font" Target="fonts/BarlowSemiCondensed-regular.fntdata"/><Relationship Id="rId32" Type="http://schemas.openxmlformats.org/officeDocument/2006/relationships/slide" Target="slides/slide27.xml"/><Relationship Id="rId76" Type="http://schemas.openxmlformats.org/officeDocument/2006/relationships/font" Target="fonts/BarlowSemiCondensedMedium-boldItalic.fntdata"/><Relationship Id="rId35" Type="http://schemas.openxmlformats.org/officeDocument/2006/relationships/slide" Target="slides/slide30.xml"/><Relationship Id="rId79" Type="http://schemas.openxmlformats.org/officeDocument/2006/relationships/font" Target="fonts/BarlowSemiCondensed-italic.fntdata"/><Relationship Id="rId34" Type="http://schemas.openxmlformats.org/officeDocument/2006/relationships/slide" Target="slides/slide29.xml"/><Relationship Id="rId78" Type="http://schemas.openxmlformats.org/officeDocument/2006/relationships/font" Target="fonts/BarlowSemiCondensed-bold.fntdata"/><Relationship Id="rId71" Type="http://schemas.openxmlformats.org/officeDocument/2006/relationships/font" Target="fonts/BarlowSemiCondensedExtraBold-boldItalic.fntdata"/><Relationship Id="rId70" Type="http://schemas.openxmlformats.org/officeDocument/2006/relationships/font" Target="fonts/BarlowSemiCondensedExtra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2527acf28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2527acf28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12527acf28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12527acf28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2527acf28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12527acf28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12527acf28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12527acf28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12527acf28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12527acf28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12527acf28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12527acf28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86fa6133bc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86fa6133bc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2527acf28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12527acf28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12527acf28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12527acf28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2527acf28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12527acf28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86fa6133bc_4_2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86fa6133bc_4_2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12527acf28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12527acf28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12527acf28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12527acf28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12527acf28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12527acf28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12527acf28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12527acf28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2527acf28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12527acf28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12527acf28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12527acf28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12527acf28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12527acf28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12527acf28a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12527acf28a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12527acf28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12527acf28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12527acf28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12527acf28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12527acf28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12527acf28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12527acf28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12527acf28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12527acf28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12527acf28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12527acf28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12527acf28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2527acf28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2527acf28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12527acf28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12527acf28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1222224dd3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1222224dd3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1222224dd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1222224dd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1222224dd3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1222224dd3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1222224dd3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1222224dd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2527acf2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2527acf2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222224dd3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222224dd3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2527acf28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2527acf28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12527acf28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12527acf28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12527acf28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12527acf28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12527acf28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12527acf28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12527acf28a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12527acf28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1222224e3d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1222224e3d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12527acf28a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12527acf28a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1222224e3d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1222224e3d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12527acf28a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12527acf28a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12527acf2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12527acf2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12527acf28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12527acf28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12527acf28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12527acf28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12527acf28a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12527acf28a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12527acf28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12527acf28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12527acf28a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12527acf28a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12527acf28a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12527acf28a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2527acf28a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12527acf28a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12527acf28a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12527acf28a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12527acf28a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12527acf28a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12527acf28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12527acf28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12527acf28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12527acf28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12527acf28a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12527acf28a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12527acf28a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12527acf28a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12527acf28a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12527acf28a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12527acf28a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12527acf28a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12527acf28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12527acf28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12527acf28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12527acf28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12527acf28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12527acf28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www.youtube.com/watch?v=bW5R_-T3KAU" TargetMode="Externa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gi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1.gif"/><Relationship Id="rId4" Type="http://schemas.openxmlformats.org/officeDocument/2006/relationships/image" Target="../media/image37.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8.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grpSp>
        <p:nvGrpSpPr>
          <p:cNvPr id="1686" name="Google Shape;1686;p33"/>
          <p:cNvGrpSpPr/>
          <p:nvPr/>
        </p:nvGrpSpPr>
        <p:grpSpPr>
          <a:xfrm>
            <a:off x="303210" y="959719"/>
            <a:ext cx="5343540" cy="4183680"/>
            <a:chOff x="469775" y="238125"/>
            <a:chExt cx="6679425" cy="5229600"/>
          </a:xfrm>
        </p:grpSpPr>
        <p:sp>
          <p:nvSpPr>
            <p:cNvPr id="1687" name="Google Shape;1687;p33"/>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3"/>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3"/>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3"/>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3"/>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3"/>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3"/>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3"/>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3"/>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3"/>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3"/>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3"/>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3"/>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3"/>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3"/>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3"/>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3"/>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3"/>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3"/>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3"/>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3"/>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3"/>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3"/>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3"/>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3"/>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3"/>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3"/>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3"/>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3"/>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3"/>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3"/>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3"/>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3"/>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3"/>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3"/>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3"/>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3"/>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3"/>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3"/>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3"/>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3"/>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3"/>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3"/>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3"/>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3"/>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3"/>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3"/>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3"/>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3"/>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3"/>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3"/>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3"/>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3"/>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3"/>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3"/>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3"/>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3"/>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3"/>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3"/>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3"/>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3"/>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3"/>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3"/>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3"/>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3"/>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3"/>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3"/>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3"/>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3"/>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3"/>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3"/>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3"/>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3"/>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3"/>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3"/>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3"/>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3"/>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3"/>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3"/>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3"/>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3"/>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3"/>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3"/>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3"/>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3"/>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3"/>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3"/>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3"/>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3"/>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3"/>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3"/>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3"/>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3"/>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3"/>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3"/>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3"/>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3"/>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3"/>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3"/>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3"/>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3"/>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3"/>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3"/>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3"/>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3"/>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3"/>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3"/>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3"/>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3"/>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1026300" y="5458550"/>
              <a:ext cx="6114750" cy="25"/>
            </a:xfrm>
            <a:custGeom>
              <a:rect b="b" l="l" r="r" t="t"/>
              <a:pathLst>
                <a:path extrusionOk="0" h="1" w="244590">
                  <a:moveTo>
                    <a:pt x="0" y="0"/>
                  </a:moveTo>
                  <a:lnTo>
                    <a:pt x="24459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33"/>
          <p:cNvSpPr txBox="1"/>
          <p:nvPr>
            <p:ph type="ctrTitle"/>
          </p:nvPr>
        </p:nvSpPr>
        <p:spPr>
          <a:xfrm>
            <a:off x="3964525" y="1598850"/>
            <a:ext cx="5073900" cy="1461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400"/>
              <a:t>Unity Game Project:</a:t>
            </a:r>
            <a:endParaRPr sz="4400"/>
          </a:p>
          <a:p>
            <a:pPr indent="0" lvl="0" marL="0" rtl="0" algn="r">
              <a:spcBef>
                <a:spcPts val="0"/>
              </a:spcBef>
              <a:spcAft>
                <a:spcPts val="0"/>
              </a:spcAft>
              <a:buNone/>
            </a:pPr>
            <a:r>
              <a:rPr lang="en" sz="4400"/>
              <a:t>Uncivil Arboretum</a:t>
            </a:r>
            <a:endParaRPr sz="4400"/>
          </a:p>
        </p:txBody>
      </p:sp>
      <p:sp>
        <p:nvSpPr>
          <p:cNvPr id="1881" name="Google Shape;1881;p33"/>
          <p:cNvSpPr txBox="1"/>
          <p:nvPr>
            <p:ph idx="1" type="subTitle"/>
          </p:nvPr>
        </p:nvSpPr>
        <p:spPr>
          <a:xfrm>
            <a:off x="4974900" y="2952375"/>
            <a:ext cx="4169100" cy="191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300"/>
              <a:t>From CCIT 4080B-CL07 (Group 1):</a:t>
            </a:r>
            <a:endParaRPr sz="2300"/>
          </a:p>
          <a:p>
            <a:pPr indent="0" lvl="0" marL="0" rtl="0" algn="r">
              <a:spcBef>
                <a:spcPts val="0"/>
              </a:spcBef>
              <a:spcAft>
                <a:spcPts val="0"/>
              </a:spcAft>
              <a:buClr>
                <a:schemeClr val="dk1"/>
              </a:buClr>
              <a:buSzPts val="1100"/>
              <a:buFont typeface="Arial"/>
              <a:buNone/>
            </a:pPr>
            <a:r>
              <a:rPr lang="en" sz="2300"/>
              <a:t>Lam Chi (20156673)</a:t>
            </a:r>
            <a:endParaRPr sz="2300"/>
          </a:p>
          <a:p>
            <a:pPr indent="0" lvl="0" marL="0" rtl="0" algn="r">
              <a:spcBef>
                <a:spcPts val="0"/>
              </a:spcBef>
              <a:spcAft>
                <a:spcPts val="0"/>
              </a:spcAft>
              <a:buClr>
                <a:schemeClr val="dk1"/>
              </a:buClr>
              <a:buSzPts val="1100"/>
              <a:buFont typeface="Arial"/>
              <a:buNone/>
            </a:pPr>
            <a:r>
              <a:rPr lang="en" sz="2300"/>
              <a:t>Lam Chun Ngok (20156319)</a:t>
            </a:r>
            <a:endParaRPr sz="2300"/>
          </a:p>
          <a:p>
            <a:pPr indent="0" lvl="0" marL="0" rtl="0" algn="r">
              <a:spcBef>
                <a:spcPts val="0"/>
              </a:spcBef>
              <a:spcAft>
                <a:spcPts val="0"/>
              </a:spcAft>
              <a:buClr>
                <a:schemeClr val="dk1"/>
              </a:buClr>
              <a:buSzPts val="1100"/>
              <a:buFont typeface="Arial"/>
              <a:buNone/>
            </a:pPr>
            <a:r>
              <a:rPr lang="en" sz="2300"/>
              <a:t>Chung Hing Yi (20143194)</a:t>
            </a:r>
            <a:endParaRPr sz="2300"/>
          </a:p>
          <a:p>
            <a:pPr indent="0" lvl="0" marL="0" rtl="0" algn="r">
              <a:spcBef>
                <a:spcPts val="0"/>
              </a:spcBef>
              <a:spcAft>
                <a:spcPts val="0"/>
              </a:spcAft>
              <a:buClr>
                <a:schemeClr val="dk1"/>
              </a:buClr>
              <a:buSzPts val="1100"/>
              <a:buFont typeface="Arial"/>
              <a:buNone/>
            </a:pPr>
            <a:r>
              <a:rPr lang="en" sz="2300"/>
              <a:t>Ho Yee Ching (20144867)</a:t>
            </a:r>
            <a:endParaRPr sz="2300"/>
          </a:p>
          <a:p>
            <a:pPr indent="0" lvl="0" marL="0" rtl="0" algn="r">
              <a:spcBef>
                <a:spcPts val="0"/>
              </a:spcBef>
              <a:spcAft>
                <a:spcPts val="0"/>
              </a:spcAft>
              <a:buClr>
                <a:schemeClr val="dk1"/>
              </a:buClr>
              <a:buSzPts val="1100"/>
              <a:buFont typeface="Arial"/>
              <a:buNone/>
            </a:pPr>
            <a:r>
              <a:t/>
            </a:r>
            <a:endParaRPr sz="2300">
              <a:solidFill>
                <a:schemeClr val="accent1"/>
              </a:solidFill>
            </a:endParaRPr>
          </a:p>
          <a:p>
            <a:pPr indent="0" lvl="0" marL="0" rtl="0" algn="r">
              <a:spcBef>
                <a:spcPts val="0"/>
              </a:spcBef>
              <a:spcAft>
                <a:spcPts val="0"/>
              </a:spcAft>
              <a:buNone/>
            </a:pPr>
            <a:r>
              <a:t/>
            </a:r>
            <a:endParaRPr sz="23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42"/>
          <p:cNvSpPr txBox="1"/>
          <p:nvPr>
            <p:ph type="title"/>
          </p:nvPr>
        </p:nvSpPr>
        <p:spPr>
          <a:xfrm>
            <a:off x="1783047" y="294353"/>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pic>
        <p:nvPicPr>
          <p:cNvPr id="1948" name="Google Shape;1948;p42"/>
          <p:cNvPicPr preferRelativeResize="0"/>
          <p:nvPr/>
        </p:nvPicPr>
        <p:blipFill>
          <a:blip r:embed="rId3">
            <a:alphaModFix/>
          </a:blip>
          <a:stretch>
            <a:fillRect/>
          </a:stretch>
        </p:blipFill>
        <p:spPr>
          <a:xfrm>
            <a:off x="747425" y="888650"/>
            <a:ext cx="2810775" cy="3366198"/>
          </a:xfrm>
          <a:prstGeom prst="rect">
            <a:avLst/>
          </a:prstGeom>
          <a:noFill/>
          <a:ln>
            <a:noFill/>
          </a:ln>
        </p:spPr>
      </p:pic>
      <p:pic>
        <p:nvPicPr>
          <p:cNvPr id="1949" name="Google Shape;1949;p42"/>
          <p:cNvPicPr preferRelativeResize="0"/>
          <p:nvPr/>
        </p:nvPicPr>
        <p:blipFill>
          <a:blip r:embed="rId4">
            <a:alphaModFix/>
          </a:blip>
          <a:stretch>
            <a:fillRect/>
          </a:stretch>
        </p:blipFill>
        <p:spPr>
          <a:xfrm>
            <a:off x="2031713" y="888650"/>
            <a:ext cx="2810775" cy="3366200"/>
          </a:xfrm>
          <a:prstGeom prst="rect">
            <a:avLst/>
          </a:prstGeom>
          <a:noFill/>
          <a:ln>
            <a:noFill/>
          </a:ln>
        </p:spPr>
      </p:pic>
      <p:sp>
        <p:nvSpPr>
          <p:cNvPr id="1950" name="Google Shape;1950;p42"/>
          <p:cNvSpPr txBox="1"/>
          <p:nvPr/>
        </p:nvSpPr>
        <p:spPr>
          <a:xfrm>
            <a:off x="4917275" y="1299550"/>
            <a:ext cx="3831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C</a:t>
            </a:r>
            <a:r>
              <a:rPr b="1" lang="en" sz="2000">
                <a:latin typeface="Barlow Semi Condensed"/>
                <a:ea typeface="Barlow Semi Condensed"/>
                <a:cs typeface="Barlow Semi Condensed"/>
                <a:sym typeface="Barlow Semi Condensed"/>
              </a:rPr>
              <a:t>itizens dislike those actions:</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Cannot revenge on them as they are moral.</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May disappointed and give up on being polite.</a:t>
            </a:r>
            <a:endParaRPr b="1" sz="20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Citizens that act rudely:</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Cannot realize their own mistakes.</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Cause vicious circle</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43"/>
          <p:cNvSpPr txBox="1"/>
          <p:nvPr>
            <p:ph type="title"/>
          </p:nvPr>
        </p:nvSpPr>
        <p:spPr>
          <a:xfrm>
            <a:off x="1783047" y="294353"/>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956" name="Google Shape;1956;p43"/>
          <p:cNvSpPr txBox="1"/>
          <p:nvPr/>
        </p:nvSpPr>
        <p:spPr>
          <a:xfrm>
            <a:off x="874875" y="888650"/>
            <a:ext cx="7451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Inspiration</a:t>
            </a:r>
            <a:endParaRPr b="1" sz="22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Planting/ Idle games online</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lang="en" sz="1800">
                <a:solidFill>
                  <a:srgbClr val="202124"/>
                </a:solidFill>
                <a:highlight>
                  <a:srgbClr val="FFFFFF"/>
                </a:highlight>
              </a:rPr>
              <a:t>Mushroom Garden series</a:t>
            </a:r>
            <a:endParaRPr sz="1800">
              <a:solidFill>
                <a:srgbClr val="202124"/>
              </a:solidFill>
              <a:highlight>
                <a:srgbClr val="FFFFFF"/>
              </a:highlight>
            </a:endParaRPr>
          </a:p>
          <a:p>
            <a:pPr indent="-342900" lvl="1" marL="914400" rtl="0" algn="l">
              <a:spcBef>
                <a:spcPts val="0"/>
              </a:spcBef>
              <a:spcAft>
                <a:spcPts val="0"/>
              </a:spcAft>
              <a:buClr>
                <a:srgbClr val="202124"/>
              </a:buClr>
              <a:buSzPts val="1800"/>
              <a:buChar char="○"/>
            </a:pPr>
            <a:r>
              <a:rPr lang="en" sz="1800">
                <a:solidFill>
                  <a:srgbClr val="202124"/>
                </a:solidFill>
                <a:highlight>
                  <a:srgbClr val="FFFFFF"/>
                </a:highlight>
              </a:rPr>
              <a:t>Simulation Game</a:t>
            </a:r>
            <a:endParaRPr sz="1800">
              <a:solidFill>
                <a:srgbClr val="202124"/>
              </a:solidFill>
              <a:highlight>
                <a:srgbClr val="FFFFFF"/>
              </a:highlight>
            </a:endParaRPr>
          </a:p>
          <a:p>
            <a:pPr indent="-342900" lvl="1" marL="914400" rtl="0" algn="l">
              <a:spcBef>
                <a:spcPts val="0"/>
              </a:spcBef>
              <a:spcAft>
                <a:spcPts val="0"/>
              </a:spcAft>
              <a:buClr>
                <a:srgbClr val="202124"/>
              </a:buClr>
              <a:buSzPts val="1800"/>
              <a:buChar char="○"/>
            </a:pPr>
            <a:r>
              <a:rPr lang="en" sz="1800">
                <a:solidFill>
                  <a:srgbClr val="202124"/>
                </a:solidFill>
                <a:highlight>
                  <a:srgbClr val="FFFFFF"/>
                </a:highlight>
              </a:rPr>
              <a:t>Plants VS Zombies (PVZ)</a:t>
            </a:r>
            <a:endParaRPr sz="1800">
              <a:solidFill>
                <a:srgbClr val="202124"/>
              </a:solidFill>
              <a:highlight>
                <a:srgbClr val="FFFFFF"/>
              </a:highlight>
            </a:endParaRPr>
          </a:p>
        </p:txBody>
      </p:sp>
      <p:pic>
        <p:nvPicPr>
          <p:cNvPr id="1957" name="Google Shape;1957;p43"/>
          <p:cNvPicPr preferRelativeResize="0"/>
          <p:nvPr/>
        </p:nvPicPr>
        <p:blipFill rotWithShape="1">
          <a:blip r:embed="rId3">
            <a:alphaModFix/>
          </a:blip>
          <a:srcRect b="4306" l="0" r="0" t="0"/>
          <a:stretch/>
        </p:blipFill>
        <p:spPr>
          <a:xfrm>
            <a:off x="6821525" y="1493250"/>
            <a:ext cx="1504750" cy="3348575"/>
          </a:xfrm>
          <a:prstGeom prst="rect">
            <a:avLst/>
          </a:prstGeom>
          <a:noFill/>
          <a:ln>
            <a:noFill/>
          </a:ln>
        </p:spPr>
      </p:pic>
      <p:pic>
        <p:nvPicPr>
          <p:cNvPr id="1958" name="Google Shape;1958;p43"/>
          <p:cNvPicPr preferRelativeResize="0"/>
          <p:nvPr/>
        </p:nvPicPr>
        <p:blipFill>
          <a:blip r:embed="rId4">
            <a:alphaModFix/>
          </a:blip>
          <a:stretch>
            <a:fillRect/>
          </a:stretch>
        </p:blipFill>
        <p:spPr>
          <a:xfrm>
            <a:off x="137325" y="3259625"/>
            <a:ext cx="3240349" cy="1582200"/>
          </a:xfrm>
          <a:prstGeom prst="rect">
            <a:avLst/>
          </a:prstGeom>
          <a:noFill/>
          <a:ln>
            <a:noFill/>
          </a:ln>
        </p:spPr>
      </p:pic>
      <p:pic>
        <p:nvPicPr>
          <p:cNvPr id="1959" name="Google Shape;1959;p43"/>
          <p:cNvPicPr preferRelativeResize="0"/>
          <p:nvPr/>
        </p:nvPicPr>
        <p:blipFill>
          <a:blip r:embed="rId5">
            <a:alphaModFix/>
          </a:blip>
          <a:stretch>
            <a:fillRect/>
          </a:stretch>
        </p:blipFill>
        <p:spPr>
          <a:xfrm>
            <a:off x="3517413" y="3259625"/>
            <a:ext cx="3164378" cy="158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44"/>
          <p:cNvSpPr txBox="1"/>
          <p:nvPr>
            <p:ph type="title"/>
          </p:nvPr>
        </p:nvSpPr>
        <p:spPr>
          <a:xfrm>
            <a:off x="1783047" y="294353"/>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Problems</a:t>
            </a:r>
            <a:endParaRPr/>
          </a:p>
        </p:txBody>
      </p:sp>
      <p:pic>
        <p:nvPicPr>
          <p:cNvPr id="1965" name="Google Shape;1965;p44"/>
          <p:cNvPicPr preferRelativeResize="0"/>
          <p:nvPr/>
        </p:nvPicPr>
        <p:blipFill>
          <a:blip r:embed="rId3">
            <a:alphaModFix/>
          </a:blip>
          <a:stretch>
            <a:fillRect/>
          </a:stretch>
        </p:blipFill>
        <p:spPr>
          <a:xfrm>
            <a:off x="7211525" y="2181650"/>
            <a:ext cx="1838325" cy="2495550"/>
          </a:xfrm>
          <a:prstGeom prst="rect">
            <a:avLst/>
          </a:prstGeom>
          <a:noFill/>
          <a:ln>
            <a:noFill/>
          </a:ln>
        </p:spPr>
      </p:pic>
      <p:sp>
        <p:nvSpPr>
          <p:cNvPr id="1966" name="Google Shape;1966;p44"/>
          <p:cNvSpPr txBox="1"/>
          <p:nvPr/>
        </p:nvSpPr>
        <p:spPr>
          <a:xfrm>
            <a:off x="1191625" y="888650"/>
            <a:ext cx="66216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Barlow Semi Condensed"/>
              <a:buChar char="●"/>
            </a:pPr>
            <a:r>
              <a:rPr b="1" lang="en" sz="2400">
                <a:latin typeface="Barlow Semi Condensed"/>
                <a:ea typeface="Barlow Semi Condensed"/>
                <a:cs typeface="Barlow Semi Condensed"/>
                <a:sym typeface="Barlow Semi Condensed"/>
              </a:rPr>
              <a:t>How can we stop the vicious circle?</a:t>
            </a:r>
            <a:endParaRPr b="1" sz="2400">
              <a:latin typeface="Barlow Semi Condensed"/>
              <a:ea typeface="Barlow Semi Condensed"/>
              <a:cs typeface="Barlow Semi Condensed"/>
              <a:sym typeface="Barlow Semi Condensed"/>
            </a:endParaRPr>
          </a:p>
          <a:p>
            <a:pPr indent="-381000" lvl="0" marL="457200" rtl="0" algn="l">
              <a:spcBef>
                <a:spcPts val="0"/>
              </a:spcBef>
              <a:spcAft>
                <a:spcPts val="0"/>
              </a:spcAft>
              <a:buSzPts val="2400"/>
              <a:buFont typeface="Barlow Semi Condensed"/>
              <a:buChar char="●"/>
            </a:pPr>
            <a:r>
              <a:rPr b="1" lang="en" sz="2400">
                <a:latin typeface="Barlow Semi Condensed"/>
                <a:ea typeface="Barlow Semi Condensed"/>
                <a:cs typeface="Barlow Semi Condensed"/>
                <a:sym typeface="Barlow Semi Condensed"/>
              </a:rPr>
              <a:t>How can a game helps this situation?</a:t>
            </a:r>
            <a:endParaRPr b="1" sz="2400">
              <a:latin typeface="Barlow Semi Condensed"/>
              <a:ea typeface="Barlow Semi Condensed"/>
              <a:cs typeface="Barlow Semi Condensed"/>
              <a:sym typeface="Barlow Semi Condensed"/>
            </a:endParaRPr>
          </a:p>
          <a:p>
            <a:pPr indent="-381000" lvl="0" marL="457200" rtl="0" algn="l">
              <a:spcBef>
                <a:spcPts val="0"/>
              </a:spcBef>
              <a:spcAft>
                <a:spcPts val="0"/>
              </a:spcAft>
              <a:buSzPts val="2400"/>
              <a:buFont typeface="Barlow Semi Condensed"/>
              <a:buChar char="●"/>
            </a:pPr>
            <a:r>
              <a:rPr b="1" lang="en" sz="2400">
                <a:latin typeface="Barlow Semi Condensed"/>
                <a:ea typeface="Barlow Semi Condensed"/>
                <a:cs typeface="Barlow Semi Condensed"/>
                <a:sym typeface="Barlow Semi Condensed"/>
              </a:rPr>
              <a:t>What should be solved in this case?</a:t>
            </a:r>
            <a:endParaRPr b="1" sz="2400">
              <a:latin typeface="Barlow Semi Condensed"/>
              <a:ea typeface="Barlow Semi Condensed"/>
              <a:cs typeface="Barlow Semi Condensed"/>
              <a:sym typeface="Barlow Semi Condensed"/>
            </a:endParaRPr>
          </a:p>
          <a:p>
            <a:pPr indent="-381000" lvl="0" marL="457200" rtl="0" algn="l">
              <a:spcBef>
                <a:spcPts val="0"/>
              </a:spcBef>
              <a:spcAft>
                <a:spcPts val="0"/>
              </a:spcAft>
              <a:buSzPts val="2400"/>
              <a:buFont typeface="Barlow Semi Condensed"/>
              <a:buChar char="●"/>
            </a:pPr>
            <a:r>
              <a:rPr b="1" lang="en" sz="2400">
                <a:latin typeface="Barlow Semi Condensed"/>
                <a:ea typeface="Barlow Semi Condensed"/>
                <a:cs typeface="Barlow Semi Condensed"/>
                <a:sym typeface="Barlow Semi Condensed"/>
              </a:rPr>
              <a:t>How can a game related to this theme be funny?</a:t>
            </a:r>
            <a:endParaRPr b="1" sz="2400">
              <a:latin typeface="Barlow Semi Condensed"/>
              <a:ea typeface="Barlow Semi Condensed"/>
              <a:cs typeface="Barlow Semi Condensed"/>
              <a:sym typeface="Barlow Semi Condensed"/>
            </a:endParaRPr>
          </a:p>
          <a:p>
            <a:pPr indent="-381000" lvl="0" marL="457200" rtl="0" algn="l">
              <a:spcBef>
                <a:spcPts val="0"/>
              </a:spcBef>
              <a:spcAft>
                <a:spcPts val="0"/>
              </a:spcAft>
              <a:buSzPts val="2400"/>
              <a:buFont typeface="Barlow Semi Condensed"/>
              <a:buChar char="●"/>
            </a:pPr>
            <a:r>
              <a:rPr b="1" lang="en" sz="2400">
                <a:latin typeface="Barlow Semi Condensed"/>
                <a:ea typeface="Barlow Semi Condensed"/>
                <a:cs typeface="Barlow Semi Condensed"/>
                <a:sym typeface="Barlow Semi Condensed"/>
              </a:rPr>
              <a:t>What type of game we can make?</a:t>
            </a:r>
            <a:endParaRPr b="1" sz="2400">
              <a:latin typeface="Barlow Semi Condensed"/>
              <a:ea typeface="Barlow Semi Condensed"/>
              <a:cs typeface="Barlow Semi Condensed"/>
              <a:sym typeface="Barlow Semi Condensed"/>
            </a:endParaRPr>
          </a:p>
          <a:p>
            <a:pPr indent="0" lvl="0" marL="457200" rtl="0" algn="l">
              <a:spcBef>
                <a:spcPts val="0"/>
              </a:spcBef>
              <a:spcAft>
                <a:spcPts val="0"/>
              </a:spcAft>
              <a:buNone/>
            </a:pPr>
            <a:r>
              <a:rPr b="1" lang="en" sz="2400">
                <a:latin typeface="Barlow Semi Condensed"/>
                <a:ea typeface="Barlow Semi Condensed"/>
                <a:cs typeface="Barlow Semi Condensed"/>
                <a:sym typeface="Barlow Semi Condensed"/>
              </a:rPr>
              <a:t>etc.</a:t>
            </a:r>
            <a:endParaRPr b="1" sz="2400">
              <a:latin typeface="Barlow Semi Condensed"/>
              <a:ea typeface="Barlow Semi Condensed"/>
              <a:cs typeface="Barlow Semi Condensed"/>
              <a:sym typeface="Barlow Semi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45"/>
          <p:cNvSpPr txBox="1"/>
          <p:nvPr>
            <p:ph type="title"/>
          </p:nvPr>
        </p:nvSpPr>
        <p:spPr>
          <a:xfrm>
            <a:off x="1783047" y="294353"/>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Problems</a:t>
            </a:r>
            <a:endParaRPr/>
          </a:p>
        </p:txBody>
      </p:sp>
      <p:pic>
        <p:nvPicPr>
          <p:cNvPr id="1972" name="Google Shape;1972;p45"/>
          <p:cNvPicPr preferRelativeResize="0"/>
          <p:nvPr/>
        </p:nvPicPr>
        <p:blipFill>
          <a:blip r:embed="rId3">
            <a:alphaModFix/>
          </a:blip>
          <a:stretch>
            <a:fillRect/>
          </a:stretch>
        </p:blipFill>
        <p:spPr>
          <a:xfrm>
            <a:off x="876425" y="1161450"/>
            <a:ext cx="3196650" cy="3237100"/>
          </a:xfrm>
          <a:prstGeom prst="rect">
            <a:avLst/>
          </a:prstGeom>
          <a:noFill/>
          <a:ln>
            <a:noFill/>
          </a:ln>
        </p:spPr>
      </p:pic>
      <p:cxnSp>
        <p:nvCxnSpPr>
          <p:cNvPr id="1973" name="Google Shape;1973;p45"/>
          <p:cNvCxnSpPr/>
          <p:nvPr/>
        </p:nvCxnSpPr>
        <p:spPr>
          <a:xfrm>
            <a:off x="4193738" y="2775950"/>
            <a:ext cx="1130700" cy="8100"/>
          </a:xfrm>
          <a:prstGeom prst="straightConnector1">
            <a:avLst/>
          </a:prstGeom>
          <a:noFill/>
          <a:ln cap="flat" cmpd="sng" w="76200">
            <a:solidFill>
              <a:schemeClr val="dk2"/>
            </a:solidFill>
            <a:prstDash val="solid"/>
            <a:round/>
            <a:headEnd len="med" w="med" type="none"/>
            <a:tailEnd len="med" w="med" type="triangle"/>
          </a:ln>
        </p:spPr>
      </p:cxnSp>
      <p:pic>
        <p:nvPicPr>
          <p:cNvPr id="1974" name="Google Shape;1974;p45"/>
          <p:cNvPicPr preferRelativeResize="0"/>
          <p:nvPr/>
        </p:nvPicPr>
        <p:blipFill>
          <a:blip r:embed="rId4">
            <a:alphaModFix/>
          </a:blip>
          <a:stretch>
            <a:fillRect/>
          </a:stretch>
        </p:blipFill>
        <p:spPr>
          <a:xfrm>
            <a:off x="5445125" y="1161450"/>
            <a:ext cx="2618005" cy="3237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46"/>
          <p:cNvSpPr txBox="1"/>
          <p:nvPr>
            <p:ph type="title"/>
          </p:nvPr>
        </p:nvSpPr>
        <p:spPr>
          <a:xfrm>
            <a:off x="1783047" y="294353"/>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Purpose</a:t>
            </a:r>
            <a:endParaRPr/>
          </a:p>
        </p:txBody>
      </p:sp>
      <p:sp>
        <p:nvSpPr>
          <p:cNvPr id="1980" name="Google Shape;1980;p46"/>
          <p:cNvSpPr txBox="1"/>
          <p:nvPr/>
        </p:nvSpPr>
        <p:spPr>
          <a:xfrm>
            <a:off x="903600" y="783075"/>
            <a:ext cx="73368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For moral citizens: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Provide entertainment.</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Release stress.</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For uncivil citizens: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Reflect themselves.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Reduce the initiatives to behave bad in the public.</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Reasons for selecting games as the media</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Can create more original objects.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Wider range of users.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Can works well </a:t>
            </a:r>
            <a:r>
              <a:rPr b="1" lang="en" sz="2000">
                <a:latin typeface="Barlow Semi Condensed"/>
                <a:ea typeface="Barlow Semi Condensed"/>
                <a:cs typeface="Barlow Semi Condensed"/>
                <a:sym typeface="Barlow Semi Condensed"/>
              </a:rPr>
              <a:t>independently</a:t>
            </a:r>
            <a:endParaRPr b="1" sz="2000">
              <a:latin typeface="Barlow Semi Condensed"/>
              <a:ea typeface="Barlow Semi Condensed"/>
              <a:cs typeface="Barlow Semi Condensed"/>
              <a:sym typeface="Barlow Semi Condensed"/>
            </a:endParaRPr>
          </a:p>
          <a:p>
            <a:pPr indent="-355600" lvl="2" marL="13716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Comparing to the functions for </a:t>
            </a:r>
            <a:endParaRPr b="1" sz="2000">
              <a:latin typeface="Barlow Semi Condensed"/>
              <a:ea typeface="Barlow Semi Condensed"/>
              <a:cs typeface="Barlow Semi Condensed"/>
              <a:sym typeface="Barlow Semi Condensed"/>
            </a:endParaRPr>
          </a:p>
          <a:p>
            <a:pPr indent="0" lvl="0" marL="1371600" rtl="0" algn="l">
              <a:spcBef>
                <a:spcPts val="0"/>
              </a:spcBef>
              <a:spcAft>
                <a:spcPts val="0"/>
              </a:spcAft>
              <a:buNone/>
            </a:pPr>
            <a:r>
              <a:rPr b="1" lang="en" sz="2000">
                <a:latin typeface="Barlow Semi Condensed"/>
                <a:ea typeface="Barlow Semi Condensed"/>
                <a:cs typeface="Barlow Semi Condensed"/>
                <a:sym typeface="Barlow Semi Condensed"/>
              </a:rPr>
              <a:t>specific item. (e.g. Parking Lot)</a:t>
            </a:r>
            <a:endParaRPr b="1" sz="2000">
              <a:latin typeface="Barlow Semi Condensed"/>
              <a:ea typeface="Barlow Semi Condensed"/>
              <a:cs typeface="Barlow Semi Condensed"/>
              <a:sym typeface="Barlow Semi Condensed"/>
            </a:endParaRPr>
          </a:p>
        </p:txBody>
      </p:sp>
      <p:pic>
        <p:nvPicPr>
          <p:cNvPr id="1981" name="Google Shape;1981;p46"/>
          <p:cNvPicPr preferRelativeResize="0"/>
          <p:nvPr/>
        </p:nvPicPr>
        <p:blipFill>
          <a:blip r:embed="rId3">
            <a:alphaModFix/>
          </a:blip>
          <a:stretch>
            <a:fillRect/>
          </a:stretch>
        </p:blipFill>
        <p:spPr>
          <a:xfrm>
            <a:off x="5716675" y="2514625"/>
            <a:ext cx="3072450" cy="2427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47"/>
          <p:cNvSpPr txBox="1"/>
          <p:nvPr>
            <p:ph type="title"/>
          </p:nvPr>
        </p:nvSpPr>
        <p:spPr>
          <a:xfrm>
            <a:off x="2021200" y="2231125"/>
            <a:ext cx="496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The Team</a:t>
            </a:r>
            <a:endParaRPr sz="4200"/>
          </a:p>
        </p:txBody>
      </p:sp>
      <p:sp>
        <p:nvSpPr>
          <p:cNvPr id="1987" name="Google Shape;1987;p47"/>
          <p:cNvSpPr txBox="1"/>
          <p:nvPr>
            <p:ph idx="2" type="title"/>
          </p:nvPr>
        </p:nvSpPr>
        <p:spPr>
          <a:xfrm>
            <a:off x="3018700"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48"/>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Member Introduction</a:t>
            </a:r>
            <a:endParaRPr/>
          </a:p>
        </p:txBody>
      </p:sp>
      <p:sp>
        <p:nvSpPr>
          <p:cNvPr id="1993" name="Google Shape;1993;p48"/>
          <p:cNvSpPr txBox="1"/>
          <p:nvPr/>
        </p:nvSpPr>
        <p:spPr>
          <a:xfrm>
            <a:off x="903600" y="995525"/>
            <a:ext cx="73368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Background Information:</a:t>
            </a:r>
            <a:endParaRPr b="1" sz="22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lang="en" sz="2000">
                <a:latin typeface="Barlow Semi Condensed"/>
                <a:ea typeface="Barlow Semi Condensed"/>
                <a:cs typeface="Barlow Semi Condensed"/>
                <a:sym typeface="Barlow Semi Condensed"/>
              </a:rPr>
              <a:t>Most of the members have never designed a game before.</a:t>
            </a:r>
            <a:endParaRPr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lang="en" sz="2000">
                <a:latin typeface="Barlow Semi Condensed"/>
                <a:ea typeface="Barlow Semi Condensed"/>
                <a:cs typeface="Barlow Semi Condensed"/>
                <a:sym typeface="Barlow Semi Condensed"/>
              </a:rPr>
              <a:t>Students in SPACE AEng Year 2 (Computer Science Theme)</a:t>
            </a:r>
            <a:endParaRPr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lang="en" sz="2000">
                <a:latin typeface="Barlow Semi Condensed"/>
                <a:ea typeface="Barlow Semi Condensed"/>
                <a:cs typeface="Barlow Semi Condensed"/>
                <a:sym typeface="Barlow Semi Condensed"/>
              </a:rPr>
              <a:t>Do not know any </a:t>
            </a:r>
            <a:r>
              <a:rPr lang="en" sz="2000">
                <a:latin typeface="Barlow Semi Condensed"/>
                <a:ea typeface="Barlow Semi Condensed"/>
                <a:cs typeface="Barlow Semi Condensed"/>
                <a:sym typeface="Barlow Semi Condensed"/>
              </a:rPr>
              <a:t>Augmented</a:t>
            </a:r>
            <a:r>
              <a:rPr lang="en" sz="2000">
                <a:latin typeface="Barlow Semi Condensed"/>
                <a:ea typeface="Barlow Semi Condensed"/>
                <a:cs typeface="Barlow Semi Condensed"/>
                <a:sym typeface="Barlow Semi Condensed"/>
              </a:rPr>
              <a:t> Reality (AR) related technologies.</a:t>
            </a:r>
            <a:endParaRPr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lang="en" sz="2000">
                <a:latin typeface="Barlow Semi Condensed"/>
                <a:ea typeface="Barlow Semi Condensed"/>
                <a:cs typeface="Barlow Semi Condensed"/>
                <a:sym typeface="Barlow Semi Condensed"/>
              </a:rPr>
              <a:t>Can write Python, Java codes.</a:t>
            </a:r>
            <a:endParaRPr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lang="en" sz="2000">
                <a:latin typeface="Barlow Semi Condensed"/>
                <a:ea typeface="Barlow Semi Condensed"/>
                <a:cs typeface="Barlow Semi Condensed"/>
                <a:sym typeface="Barlow Semi Condensed"/>
              </a:rPr>
              <a:t>Some of the </a:t>
            </a:r>
            <a:r>
              <a:rPr lang="en" sz="2000">
                <a:latin typeface="Barlow Semi Condensed"/>
                <a:ea typeface="Barlow Semi Condensed"/>
                <a:cs typeface="Barlow Semi Condensed"/>
                <a:sym typeface="Barlow Semi Condensed"/>
              </a:rPr>
              <a:t>members</a:t>
            </a:r>
            <a:r>
              <a:rPr lang="en" sz="2000">
                <a:latin typeface="Barlow Semi Condensed"/>
                <a:ea typeface="Barlow Semi Condensed"/>
                <a:cs typeface="Barlow Semi Condensed"/>
                <a:sym typeface="Barlow Semi Condensed"/>
              </a:rPr>
              <a:t> are good at design &amp; art.</a:t>
            </a:r>
            <a:endParaRPr sz="2000">
              <a:latin typeface="Barlow Semi Condensed"/>
              <a:ea typeface="Barlow Semi Condensed"/>
              <a:cs typeface="Barlow Semi Condensed"/>
              <a:sym typeface="Barlow Semi Condensed"/>
            </a:endParaRPr>
          </a:p>
        </p:txBody>
      </p:sp>
      <p:pic>
        <p:nvPicPr>
          <p:cNvPr id="1994" name="Google Shape;1994;p48"/>
          <p:cNvPicPr preferRelativeResize="0"/>
          <p:nvPr/>
        </p:nvPicPr>
        <p:blipFill>
          <a:blip r:embed="rId3">
            <a:alphaModFix/>
          </a:blip>
          <a:stretch>
            <a:fillRect/>
          </a:stretch>
        </p:blipFill>
        <p:spPr>
          <a:xfrm>
            <a:off x="6170750" y="2995800"/>
            <a:ext cx="1914050" cy="202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49"/>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Job Distribution</a:t>
            </a:r>
            <a:endParaRPr/>
          </a:p>
        </p:txBody>
      </p:sp>
      <p:graphicFrame>
        <p:nvGraphicFramePr>
          <p:cNvPr id="2000" name="Google Shape;2000;p49"/>
          <p:cNvGraphicFramePr/>
          <p:nvPr/>
        </p:nvGraphicFramePr>
        <p:xfrm>
          <a:off x="952500" y="1187588"/>
          <a:ext cx="3000000" cy="3000000"/>
        </p:xfrm>
        <a:graphic>
          <a:graphicData uri="http://schemas.openxmlformats.org/drawingml/2006/table">
            <a:tbl>
              <a:tblPr>
                <a:noFill/>
                <a:tableStyleId>{01461E35-AF02-415D-AF33-049239C8B70F}</a:tableStyleId>
              </a:tblPr>
              <a:tblGrid>
                <a:gridCol w="3619500"/>
                <a:gridCol w="3619500"/>
              </a:tblGrid>
              <a:tr h="364700">
                <a:tc>
                  <a:txBody>
                    <a:bodyPr/>
                    <a:lstStyle/>
                    <a:p>
                      <a:pPr indent="0" lvl="0" marL="0" rtl="0" algn="ctr">
                        <a:spcBef>
                          <a:spcPts val="0"/>
                        </a:spcBef>
                        <a:spcAft>
                          <a:spcPts val="0"/>
                        </a:spcAft>
                        <a:buNone/>
                      </a:pPr>
                      <a:r>
                        <a:rPr b="1" lang="en" sz="1600">
                          <a:latin typeface="Barlow Semi Condensed"/>
                          <a:ea typeface="Barlow Semi Condensed"/>
                          <a:cs typeface="Barlow Semi Condensed"/>
                          <a:sym typeface="Barlow Semi Condensed"/>
                        </a:rPr>
                        <a:t>Lam Chi (Group Leader)</a:t>
                      </a:r>
                      <a:endParaRPr b="1" sz="1600">
                        <a:latin typeface="Barlow Semi Condensed"/>
                        <a:ea typeface="Barlow Semi Condensed"/>
                        <a:cs typeface="Barlow Semi Condensed"/>
                        <a:sym typeface="Barlow Semi Condensed"/>
                      </a:endParaRPr>
                    </a:p>
                  </a:txBody>
                  <a:tcPr marT="91425" marB="91425" marR="91425" marL="91425"/>
                </a:tc>
                <a:tc>
                  <a:txBody>
                    <a:bodyPr/>
                    <a:lstStyle/>
                    <a:p>
                      <a:pPr indent="0" lvl="0" marL="0" rtl="0" algn="ctr">
                        <a:spcBef>
                          <a:spcPts val="0"/>
                        </a:spcBef>
                        <a:spcAft>
                          <a:spcPts val="0"/>
                        </a:spcAft>
                        <a:buNone/>
                      </a:pPr>
                      <a:r>
                        <a:rPr b="1" lang="en" sz="1600">
                          <a:latin typeface="Barlow Semi Condensed"/>
                          <a:ea typeface="Barlow Semi Condensed"/>
                          <a:cs typeface="Barlow Semi Condensed"/>
                          <a:sym typeface="Barlow Semi Condensed"/>
                        </a:rPr>
                        <a:t>Chung Hing Yi</a:t>
                      </a:r>
                      <a:endParaRPr b="1" sz="1600">
                        <a:latin typeface="Barlow Semi Condensed"/>
                        <a:ea typeface="Barlow Semi Condensed"/>
                        <a:cs typeface="Barlow Semi Condensed"/>
                        <a:sym typeface="Barlow Semi Condensed"/>
                      </a:endParaRPr>
                    </a:p>
                  </a:txBody>
                  <a:tcPr marT="91425" marB="91425" marR="91425" marL="91425"/>
                </a:tc>
              </a:tr>
              <a:tr h="1269700">
                <a:tc>
                  <a:txBody>
                    <a:bodyPr/>
                    <a:lstStyle/>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Main Game Body Programming</a:t>
                      </a:r>
                      <a:endParaRPr b="1">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Video editing</a:t>
                      </a:r>
                      <a:endParaRPr b="1">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Artwork</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Logbook writing</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Graphs making</a:t>
                      </a:r>
                      <a:endParaRPr>
                        <a:latin typeface="Barlow Semi Condensed"/>
                        <a:ea typeface="Barlow Semi Condensed"/>
                        <a:cs typeface="Barlow Semi Condensed"/>
                        <a:sym typeface="Barlow Semi Condensed"/>
                      </a:endParaRPr>
                    </a:p>
                  </a:txBody>
                  <a:tcPr marT="91425" marB="91425" marR="91425" marL="91425"/>
                </a:tc>
                <a:tc>
                  <a:txBody>
                    <a:bodyPr/>
                    <a:lstStyle/>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Artwork design</a:t>
                      </a:r>
                      <a:endParaRPr b="1">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Integration</a:t>
                      </a:r>
                      <a:r>
                        <a:rPr b="1" lang="en">
                          <a:latin typeface="Barlow Semi Condensed"/>
                          <a:ea typeface="Barlow Semi Condensed"/>
                          <a:cs typeface="Barlow Semi Condensed"/>
                          <a:sym typeface="Barlow Semi Condensed"/>
                        </a:rPr>
                        <a:t> of different game parts</a:t>
                      </a:r>
                      <a:endParaRPr b="1">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Main Game Body Programming</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AR Game developing</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Logbook writing</a:t>
                      </a:r>
                      <a:endParaRPr b="1">
                        <a:latin typeface="Barlow Semi Condensed"/>
                        <a:ea typeface="Barlow Semi Condensed"/>
                        <a:cs typeface="Barlow Semi Condensed"/>
                        <a:sym typeface="Barlow Semi Condensed"/>
                      </a:endParaRPr>
                    </a:p>
                  </a:txBody>
                  <a:tcPr marT="91425" marB="91425" marR="91425" marL="91425"/>
                </a:tc>
              </a:tr>
              <a:tr h="394850">
                <a:tc>
                  <a:txBody>
                    <a:bodyPr/>
                    <a:lstStyle/>
                    <a:p>
                      <a:pPr indent="0" lvl="0" marL="0" rtl="0" algn="ctr">
                        <a:spcBef>
                          <a:spcPts val="0"/>
                        </a:spcBef>
                        <a:spcAft>
                          <a:spcPts val="0"/>
                        </a:spcAft>
                        <a:buNone/>
                      </a:pPr>
                      <a:r>
                        <a:rPr b="1" lang="en" sz="1600">
                          <a:latin typeface="Barlow Semi Condensed"/>
                          <a:ea typeface="Barlow Semi Condensed"/>
                          <a:cs typeface="Barlow Semi Condensed"/>
                          <a:sym typeface="Barlow Semi Condensed"/>
                        </a:rPr>
                        <a:t>Lam Chun Ngok</a:t>
                      </a:r>
                      <a:endParaRPr b="1" sz="1600">
                        <a:latin typeface="Barlow Semi Condensed"/>
                        <a:ea typeface="Barlow Semi Condensed"/>
                        <a:cs typeface="Barlow Semi Condensed"/>
                        <a:sym typeface="Barlow Semi Condensed"/>
                      </a:endParaRPr>
                    </a:p>
                  </a:txBody>
                  <a:tcPr marT="91425" marB="91425" marR="91425" marL="91425"/>
                </a:tc>
                <a:tc>
                  <a:txBody>
                    <a:bodyPr/>
                    <a:lstStyle/>
                    <a:p>
                      <a:pPr indent="0" lvl="0" marL="0" rtl="0" algn="ctr">
                        <a:spcBef>
                          <a:spcPts val="0"/>
                        </a:spcBef>
                        <a:spcAft>
                          <a:spcPts val="0"/>
                        </a:spcAft>
                        <a:buNone/>
                      </a:pPr>
                      <a:r>
                        <a:rPr b="1" lang="en" sz="1600">
                          <a:latin typeface="Barlow Semi Condensed"/>
                          <a:ea typeface="Barlow Semi Condensed"/>
                          <a:cs typeface="Barlow Semi Condensed"/>
                          <a:sym typeface="Barlow Semi Condensed"/>
                        </a:rPr>
                        <a:t>Ho Yee Ching</a:t>
                      </a:r>
                      <a:endParaRPr b="1" sz="1600">
                        <a:latin typeface="Barlow Semi Condensed"/>
                        <a:ea typeface="Barlow Semi Condensed"/>
                        <a:cs typeface="Barlow Semi Condensed"/>
                        <a:sym typeface="Barlow Semi Condensed"/>
                      </a:endParaRPr>
                    </a:p>
                  </a:txBody>
                  <a:tcPr marT="91425" marB="91425" marR="91425" marL="91425"/>
                </a:tc>
              </a:tr>
              <a:tr h="1345125">
                <a:tc>
                  <a:txBody>
                    <a:bodyPr/>
                    <a:lstStyle/>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Menu System designing</a:t>
                      </a:r>
                      <a:endParaRPr b="1">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Setting and map page designing</a:t>
                      </a:r>
                      <a:endParaRPr b="1">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Logbook writing</a:t>
                      </a:r>
                      <a:endParaRPr>
                        <a:latin typeface="Barlow Semi Condensed"/>
                        <a:ea typeface="Barlow Semi Condensed"/>
                        <a:cs typeface="Barlow Semi Condensed"/>
                        <a:sym typeface="Barlow Semi Condensed"/>
                      </a:endParaRPr>
                    </a:p>
                  </a:txBody>
                  <a:tcPr marT="91425" marB="91425" marR="91425" marL="91425"/>
                </a:tc>
                <a:tc>
                  <a:txBody>
                    <a:bodyPr/>
                    <a:lstStyle/>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The design and develop of the AR Game Part</a:t>
                      </a:r>
                      <a:endParaRPr b="1">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b="1" lang="en">
                          <a:latin typeface="Barlow Semi Condensed"/>
                          <a:ea typeface="Barlow Semi Condensed"/>
                          <a:cs typeface="Barlow Semi Condensed"/>
                          <a:sym typeface="Barlow Semi Condensed"/>
                        </a:rPr>
                        <a:t>Documentation</a:t>
                      </a:r>
                      <a:endParaRPr b="1">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Logbook writing</a:t>
                      </a:r>
                      <a:endParaRPr>
                        <a:latin typeface="Barlow Semi Condensed"/>
                        <a:ea typeface="Barlow Semi Condensed"/>
                        <a:cs typeface="Barlow Semi Condensed"/>
                        <a:sym typeface="Barlow Semi Condensed"/>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50"/>
          <p:cNvSpPr txBox="1"/>
          <p:nvPr>
            <p:ph type="title"/>
          </p:nvPr>
        </p:nvSpPr>
        <p:spPr>
          <a:xfrm>
            <a:off x="2021200" y="2231125"/>
            <a:ext cx="496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The Project</a:t>
            </a:r>
            <a:endParaRPr sz="4200"/>
          </a:p>
        </p:txBody>
      </p:sp>
      <p:sp>
        <p:nvSpPr>
          <p:cNvPr id="2006" name="Google Shape;2006;p50"/>
          <p:cNvSpPr txBox="1"/>
          <p:nvPr>
            <p:ph idx="2" type="title"/>
          </p:nvPr>
        </p:nvSpPr>
        <p:spPr>
          <a:xfrm>
            <a:off x="3018700"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51"/>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Initiation &amp; Planning</a:t>
            </a:r>
            <a:endParaRPr/>
          </a:p>
        </p:txBody>
      </p:sp>
      <p:sp>
        <p:nvSpPr>
          <p:cNvPr id="2012" name="Google Shape;2012;p51"/>
          <p:cNvSpPr txBox="1"/>
          <p:nvPr/>
        </p:nvSpPr>
        <p:spPr>
          <a:xfrm>
            <a:off x="903600" y="99552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How is the name ‘Uncivil Arboretum’ comes out?</a:t>
            </a:r>
            <a:endParaRPr b="1" sz="2200">
              <a:latin typeface="Barlow Semi Condensed"/>
              <a:ea typeface="Barlow Semi Condensed"/>
              <a:cs typeface="Barlow Semi Condensed"/>
              <a:sym typeface="Barlow Semi Condensed"/>
            </a:endParaRPr>
          </a:p>
        </p:txBody>
      </p:sp>
      <p:pic>
        <p:nvPicPr>
          <p:cNvPr id="2013" name="Google Shape;2013;p51"/>
          <p:cNvPicPr preferRelativeResize="0"/>
          <p:nvPr/>
        </p:nvPicPr>
        <p:blipFill>
          <a:blip r:embed="rId3">
            <a:alphaModFix/>
          </a:blip>
          <a:stretch>
            <a:fillRect/>
          </a:stretch>
        </p:blipFill>
        <p:spPr>
          <a:xfrm>
            <a:off x="903600" y="1572625"/>
            <a:ext cx="5106641" cy="3350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4"/>
          <p:cNvSpPr txBox="1"/>
          <p:nvPr>
            <p:ph type="title"/>
          </p:nvPr>
        </p:nvSpPr>
        <p:spPr>
          <a:xfrm>
            <a:off x="2528238" y="18747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Page</a:t>
            </a:r>
            <a:endParaRPr/>
          </a:p>
        </p:txBody>
      </p:sp>
      <p:sp>
        <p:nvSpPr>
          <p:cNvPr id="1887" name="Google Shape;1887;p34"/>
          <p:cNvSpPr txBox="1"/>
          <p:nvPr>
            <p:ph idx="1" type="body"/>
          </p:nvPr>
        </p:nvSpPr>
        <p:spPr>
          <a:xfrm>
            <a:off x="719250" y="763475"/>
            <a:ext cx="7705500" cy="4229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Barlow Semi Condensed"/>
              <a:buAutoNum type="arabicPeriod"/>
            </a:pPr>
            <a:r>
              <a:rPr b="1" lang="en" sz="1500"/>
              <a:t>Executive summary </a:t>
            </a:r>
            <a:endParaRPr b="1" sz="1500"/>
          </a:p>
          <a:p>
            <a:pPr indent="-323850" lvl="0" marL="457200" rtl="0" algn="l">
              <a:spcBef>
                <a:spcPts val="0"/>
              </a:spcBef>
              <a:spcAft>
                <a:spcPts val="0"/>
              </a:spcAft>
              <a:buSzPts val="1500"/>
              <a:buFont typeface="Barlow Semi Condensed"/>
              <a:buAutoNum type="arabicPeriod"/>
            </a:pPr>
            <a:r>
              <a:rPr b="1" lang="en" sz="1500"/>
              <a:t>Introduction </a:t>
            </a:r>
            <a:endParaRPr b="1" sz="1500"/>
          </a:p>
          <a:p>
            <a:pPr indent="-323850" lvl="1" marL="914400" rtl="0" algn="l">
              <a:spcBef>
                <a:spcPts val="0"/>
              </a:spcBef>
              <a:spcAft>
                <a:spcPts val="0"/>
              </a:spcAft>
              <a:buSzPts val="1500"/>
              <a:buFont typeface="Barlow Semi Condensed"/>
              <a:buAutoNum type="alphaLcPeriod"/>
            </a:pPr>
            <a:r>
              <a:rPr b="1" lang="en" sz="1500"/>
              <a:t>Background </a:t>
            </a:r>
            <a:endParaRPr b="1" sz="1500"/>
          </a:p>
          <a:p>
            <a:pPr indent="-323850" lvl="1" marL="914400" rtl="0" algn="l">
              <a:spcBef>
                <a:spcPts val="0"/>
              </a:spcBef>
              <a:spcAft>
                <a:spcPts val="0"/>
              </a:spcAft>
              <a:buSzPts val="1500"/>
              <a:buFont typeface="Barlow Semi Condensed"/>
              <a:buAutoNum type="alphaLcPeriod"/>
            </a:pPr>
            <a:r>
              <a:rPr b="1" lang="en" sz="1500"/>
              <a:t>Problems</a:t>
            </a:r>
            <a:endParaRPr b="1" sz="1500"/>
          </a:p>
          <a:p>
            <a:pPr indent="-323850" lvl="1" marL="914400" rtl="0" algn="l">
              <a:spcBef>
                <a:spcPts val="0"/>
              </a:spcBef>
              <a:spcAft>
                <a:spcPts val="0"/>
              </a:spcAft>
              <a:buSzPts val="1500"/>
              <a:buFont typeface="Barlow Semi Condensed"/>
              <a:buAutoNum type="alphaLcPeriod"/>
            </a:pPr>
            <a:r>
              <a:rPr b="1" lang="en" sz="1500"/>
              <a:t>Purpose of the project</a:t>
            </a:r>
            <a:endParaRPr b="1" sz="1500"/>
          </a:p>
          <a:p>
            <a:pPr indent="-323850" lvl="0" marL="457200" rtl="0" algn="l">
              <a:spcBef>
                <a:spcPts val="0"/>
              </a:spcBef>
              <a:spcAft>
                <a:spcPts val="0"/>
              </a:spcAft>
              <a:buSzPts val="1500"/>
              <a:buFont typeface="Barlow Semi Condensed"/>
              <a:buAutoNum type="arabicPeriod"/>
            </a:pPr>
            <a:r>
              <a:rPr b="1" lang="en" sz="1500"/>
              <a:t>The Team </a:t>
            </a:r>
            <a:endParaRPr b="1" sz="1500"/>
          </a:p>
          <a:p>
            <a:pPr indent="-323850" lvl="1" marL="914400" rtl="0" algn="l">
              <a:spcBef>
                <a:spcPts val="0"/>
              </a:spcBef>
              <a:spcAft>
                <a:spcPts val="0"/>
              </a:spcAft>
              <a:buSzPts val="1500"/>
              <a:buFont typeface="Barlow Semi Condensed"/>
              <a:buAutoNum type="alphaLcPeriod"/>
            </a:pPr>
            <a:r>
              <a:rPr b="1" lang="en" sz="1500"/>
              <a:t>Member Introduction </a:t>
            </a:r>
            <a:endParaRPr b="1" sz="1500"/>
          </a:p>
          <a:p>
            <a:pPr indent="-323850" lvl="1" marL="914400" rtl="0" algn="l">
              <a:spcBef>
                <a:spcPts val="0"/>
              </a:spcBef>
              <a:spcAft>
                <a:spcPts val="0"/>
              </a:spcAft>
              <a:buSzPts val="1500"/>
              <a:buFont typeface="Barlow Semi Condensed"/>
              <a:buAutoNum type="alphaLcPeriod"/>
            </a:pPr>
            <a:r>
              <a:rPr b="1" lang="en" sz="1500"/>
              <a:t>Jobs distributions </a:t>
            </a:r>
            <a:endParaRPr b="1" sz="1500"/>
          </a:p>
          <a:p>
            <a:pPr indent="-323850" lvl="0" marL="457200" rtl="0" algn="l">
              <a:spcBef>
                <a:spcPts val="0"/>
              </a:spcBef>
              <a:spcAft>
                <a:spcPts val="0"/>
              </a:spcAft>
              <a:buSzPts val="1500"/>
              <a:buFont typeface="Barlow Semi Condensed"/>
              <a:buAutoNum type="arabicPeriod"/>
            </a:pPr>
            <a:r>
              <a:rPr b="1" lang="en" sz="1500"/>
              <a:t>The Project</a:t>
            </a:r>
            <a:endParaRPr b="1" sz="1500"/>
          </a:p>
          <a:p>
            <a:pPr indent="-323850" lvl="1" marL="914400" rtl="0" algn="l">
              <a:spcBef>
                <a:spcPts val="0"/>
              </a:spcBef>
              <a:spcAft>
                <a:spcPts val="0"/>
              </a:spcAft>
              <a:buSzPts val="1500"/>
              <a:buFont typeface="Barlow Semi Condensed"/>
              <a:buAutoNum type="alphaLcPeriod"/>
            </a:pPr>
            <a:r>
              <a:rPr b="1" lang="en" sz="1500"/>
              <a:t>Initiation &amp; Planning </a:t>
            </a:r>
            <a:endParaRPr b="1" sz="1500"/>
          </a:p>
          <a:p>
            <a:pPr indent="-323850" lvl="1" marL="914400" rtl="0" algn="l">
              <a:spcBef>
                <a:spcPts val="0"/>
              </a:spcBef>
              <a:spcAft>
                <a:spcPts val="0"/>
              </a:spcAft>
              <a:buSzPts val="1500"/>
              <a:buFont typeface="Barlow Semi Condensed"/>
              <a:buAutoNum type="alphaLcPeriod"/>
            </a:pPr>
            <a:r>
              <a:rPr b="1" lang="en" sz="1500"/>
              <a:t>Game Making</a:t>
            </a:r>
            <a:endParaRPr b="1" sz="1500"/>
          </a:p>
          <a:p>
            <a:pPr indent="-323850" lvl="2" marL="1371600" rtl="0" algn="l">
              <a:spcBef>
                <a:spcPts val="0"/>
              </a:spcBef>
              <a:spcAft>
                <a:spcPts val="0"/>
              </a:spcAft>
              <a:buSzPts val="1500"/>
              <a:buFont typeface="Barlow Semi Condensed"/>
              <a:buAutoNum type="romanLcPeriod"/>
            </a:pPr>
            <a:r>
              <a:rPr b="1" lang="en" sz="1500"/>
              <a:t>Game Body &amp; demonstration</a:t>
            </a:r>
            <a:endParaRPr b="1" sz="1500"/>
          </a:p>
          <a:p>
            <a:pPr indent="-323850" lvl="2" marL="1371600" rtl="0" algn="l">
              <a:spcBef>
                <a:spcPts val="0"/>
              </a:spcBef>
              <a:spcAft>
                <a:spcPts val="0"/>
              </a:spcAft>
              <a:buSzPts val="1500"/>
              <a:buFont typeface="Barlow Semi Condensed"/>
              <a:buAutoNum type="romanLcPeriod"/>
            </a:pPr>
            <a:r>
              <a:rPr b="1" lang="en" sz="1500"/>
              <a:t>AR Part</a:t>
            </a:r>
            <a:endParaRPr b="1" sz="1500"/>
          </a:p>
          <a:p>
            <a:pPr indent="-323850" lvl="2" marL="1371600" rtl="0" algn="l">
              <a:spcBef>
                <a:spcPts val="0"/>
              </a:spcBef>
              <a:spcAft>
                <a:spcPts val="0"/>
              </a:spcAft>
              <a:buSzPts val="1500"/>
              <a:buFont typeface="Roboto Condensed"/>
              <a:buAutoNum type="romanLcPeriod"/>
            </a:pPr>
            <a:r>
              <a:rPr b="1" lang="en" sz="1500"/>
              <a:t>Design </a:t>
            </a:r>
            <a:endParaRPr b="1" sz="1500"/>
          </a:p>
          <a:p>
            <a:pPr indent="-323850" lvl="2" marL="1371600" rtl="0" algn="l">
              <a:spcBef>
                <a:spcPts val="0"/>
              </a:spcBef>
              <a:spcAft>
                <a:spcPts val="0"/>
              </a:spcAft>
              <a:buSzPts val="1500"/>
              <a:buFont typeface="Roboto Condensed"/>
              <a:buAutoNum type="romanLcPeriod"/>
            </a:pPr>
            <a:r>
              <a:rPr b="1" lang="en" sz="1500"/>
              <a:t>Others</a:t>
            </a:r>
            <a:endParaRPr b="1" sz="1500"/>
          </a:p>
          <a:p>
            <a:pPr indent="-323850" lvl="0" marL="457200" rtl="0" algn="l">
              <a:spcBef>
                <a:spcPts val="0"/>
              </a:spcBef>
              <a:spcAft>
                <a:spcPts val="0"/>
              </a:spcAft>
              <a:buSzPts val="1500"/>
              <a:buFont typeface="Barlow Semi Condensed"/>
              <a:buAutoNum type="arabicPeriod"/>
            </a:pPr>
            <a:r>
              <a:rPr b="1" lang="en" sz="1500"/>
              <a:t>Future Development &amp; Limitation </a:t>
            </a:r>
            <a:endParaRPr b="1" sz="1500"/>
          </a:p>
          <a:p>
            <a:pPr indent="-323850" lvl="0" marL="457200" rtl="0" algn="l">
              <a:spcBef>
                <a:spcPts val="0"/>
              </a:spcBef>
              <a:spcAft>
                <a:spcPts val="0"/>
              </a:spcAft>
              <a:buSzPts val="1500"/>
              <a:buFont typeface="Barlow Semi Condensed"/>
              <a:buAutoNum type="arabicPeriod"/>
            </a:pPr>
            <a:r>
              <a:rPr b="1" lang="en" sz="1500"/>
              <a:t>Reflection </a:t>
            </a:r>
            <a:endParaRPr b="1"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52"/>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Initiation &amp; Planning</a:t>
            </a:r>
            <a:endParaRPr/>
          </a:p>
        </p:txBody>
      </p:sp>
      <p:sp>
        <p:nvSpPr>
          <p:cNvPr id="2019" name="Google Shape;2019;p52"/>
          <p:cNvSpPr txBox="1"/>
          <p:nvPr/>
        </p:nvSpPr>
        <p:spPr>
          <a:xfrm>
            <a:off x="903600" y="99552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How is the name ‘Uncivil Arboretum’ comes out?</a:t>
            </a:r>
            <a:endParaRPr b="1" sz="2200">
              <a:latin typeface="Barlow Semi Condensed"/>
              <a:ea typeface="Barlow Semi Condensed"/>
              <a:cs typeface="Barlow Semi Condensed"/>
              <a:sym typeface="Barlow Semi Condensed"/>
            </a:endParaRPr>
          </a:p>
        </p:txBody>
      </p:sp>
      <p:pic>
        <p:nvPicPr>
          <p:cNvPr id="2020" name="Google Shape;2020;p52"/>
          <p:cNvPicPr preferRelativeResize="0"/>
          <p:nvPr/>
        </p:nvPicPr>
        <p:blipFill>
          <a:blip r:embed="rId3">
            <a:alphaModFix/>
          </a:blip>
          <a:stretch>
            <a:fillRect/>
          </a:stretch>
        </p:blipFill>
        <p:spPr>
          <a:xfrm>
            <a:off x="903600" y="1572622"/>
            <a:ext cx="6951974" cy="2617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53"/>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Initiation &amp; Planning</a:t>
            </a:r>
            <a:endParaRPr/>
          </a:p>
        </p:txBody>
      </p:sp>
      <p:sp>
        <p:nvSpPr>
          <p:cNvPr id="2026" name="Google Shape;2026;p53"/>
          <p:cNvSpPr txBox="1"/>
          <p:nvPr/>
        </p:nvSpPr>
        <p:spPr>
          <a:xfrm>
            <a:off x="903600" y="995525"/>
            <a:ext cx="7336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How is the name ‘Uncivil Arboretum’ comes out?</a:t>
            </a:r>
            <a:endParaRPr b="1" sz="22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Words can be related when mention about ‘Plants’: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highlight>
                  <a:srgbClr val="FFFF00"/>
                </a:highlight>
                <a:latin typeface="Barlow Semi Condensed"/>
                <a:ea typeface="Barlow Semi Condensed"/>
                <a:cs typeface="Barlow Semi Condensed"/>
                <a:sym typeface="Barlow Semi Condensed"/>
              </a:rPr>
              <a:t>Natural = not civilized = Uncivil</a:t>
            </a:r>
            <a:endParaRPr b="1" sz="2000">
              <a:highlight>
                <a:srgbClr val="FFFF00"/>
              </a:highlight>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Fresh</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Healthy</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Clean</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Environment</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Benefit to human</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54"/>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Initiation &amp; Planning</a:t>
            </a:r>
            <a:endParaRPr/>
          </a:p>
        </p:txBody>
      </p:sp>
      <p:sp>
        <p:nvSpPr>
          <p:cNvPr id="2032" name="Google Shape;2032;p54"/>
          <p:cNvSpPr txBox="1"/>
          <p:nvPr/>
        </p:nvSpPr>
        <p:spPr>
          <a:xfrm>
            <a:off x="903600" y="995525"/>
            <a:ext cx="73368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How is the name ‘Uncivil Arboretum’ comes out?</a:t>
            </a:r>
            <a:endParaRPr b="1" sz="22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What if, the plants are actually ‘uncivil’?</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Have their emotions and movement.</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Being rude to others.</a:t>
            </a:r>
            <a:endParaRPr b="1" sz="2000">
              <a:latin typeface="Barlow Semi Condensed"/>
              <a:ea typeface="Barlow Semi Condensed"/>
              <a:cs typeface="Barlow Semi Condensed"/>
              <a:sym typeface="Barlow Semi Condensed"/>
            </a:endParaRPr>
          </a:p>
        </p:txBody>
      </p:sp>
      <p:pic>
        <p:nvPicPr>
          <p:cNvPr id="2033" name="Google Shape;2033;p54"/>
          <p:cNvPicPr preferRelativeResize="0"/>
          <p:nvPr/>
        </p:nvPicPr>
        <p:blipFill>
          <a:blip r:embed="rId3">
            <a:alphaModFix/>
          </a:blip>
          <a:stretch>
            <a:fillRect/>
          </a:stretch>
        </p:blipFill>
        <p:spPr>
          <a:xfrm>
            <a:off x="5310975" y="2322575"/>
            <a:ext cx="1856790" cy="2427176"/>
          </a:xfrm>
          <a:prstGeom prst="rect">
            <a:avLst/>
          </a:prstGeom>
          <a:noFill/>
          <a:ln>
            <a:noFill/>
          </a:ln>
        </p:spPr>
      </p:pic>
      <p:pic>
        <p:nvPicPr>
          <p:cNvPr id="2034" name="Google Shape;2034;p54"/>
          <p:cNvPicPr preferRelativeResize="0"/>
          <p:nvPr/>
        </p:nvPicPr>
        <p:blipFill>
          <a:blip r:embed="rId4">
            <a:alphaModFix/>
          </a:blip>
          <a:stretch>
            <a:fillRect/>
          </a:stretch>
        </p:blipFill>
        <p:spPr>
          <a:xfrm>
            <a:off x="5647750" y="3484025"/>
            <a:ext cx="1183250" cy="116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55"/>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Initiation &amp; Planning</a:t>
            </a:r>
            <a:endParaRPr/>
          </a:p>
        </p:txBody>
      </p:sp>
      <p:sp>
        <p:nvSpPr>
          <p:cNvPr id="2040" name="Google Shape;2040;p55"/>
          <p:cNvSpPr txBox="1"/>
          <p:nvPr/>
        </p:nvSpPr>
        <p:spPr>
          <a:xfrm>
            <a:off x="903525" y="911025"/>
            <a:ext cx="73368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Background Story:</a:t>
            </a:r>
            <a:endParaRPr b="1" sz="22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In 2422, </a:t>
            </a:r>
            <a:r>
              <a:rPr b="1" lang="en" sz="2000">
                <a:latin typeface="Barlow Semi Condensed"/>
                <a:ea typeface="Barlow Semi Condensed"/>
                <a:cs typeface="Barlow Semi Condensed"/>
                <a:sym typeface="Barlow Semi Condensed"/>
              </a:rPr>
              <a:t>people</a:t>
            </a:r>
            <a:r>
              <a:rPr b="1" lang="en" sz="2000">
                <a:latin typeface="Barlow Semi Condensed"/>
                <a:ea typeface="Barlow Semi Condensed"/>
                <a:cs typeface="Barlow Semi Condensed"/>
                <a:sym typeface="Barlow Semi Condensed"/>
              </a:rPr>
              <a:t> on Earth have civilized everywhere on Earth</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Plants become </a:t>
            </a:r>
            <a:r>
              <a:rPr b="1" lang="en" sz="2000">
                <a:latin typeface="Barlow Semi Condensed"/>
                <a:ea typeface="Barlow Semi Condensed"/>
                <a:cs typeface="Barlow Semi Condensed"/>
                <a:sym typeface="Barlow Semi Condensed"/>
              </a:rPr>
              <a:t>extinct</a:t>
            </a:r>
            <a:r>
              <a:rPr b="1" lang="en" sz="2000">
                <a:latin typeface="Barlow Semi Condensed"/>
                <a:ea typeface="Barlow Semi Condensed"/>
                <a:cs typeface="Barlow Semi Condensed"/>
                <a:sym typeface="Barlow Semi Condensed"/>
              </a:rPr>
              <a:t>.</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However, A botanist has found some seeds from the fridge 2000 years ago.</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He realized that plants cannot survive in 2422 as they cannot protect themselves.</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He added the ‘Uncivil’ genes to the plants, and the plants start moving and act like uncivil human.</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The botanist decides to help the plants, by keep planting them and get ‘Angry Point’ (AP) to upgrade the devices.</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5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Initiation &amp; Planning</a:t>
            </a:r>
            <a:endParaRPr/>
          </a:p>
        </p:txBody>
      </p:sp>
      <p:sp>
        <p:nvSpPr>
          <p:cNvPr id="2046" name="Google Shape;2046;p56"/>
          <p:cNvSpPr txBox="1"/>
          <p:nvPr/>
        </p:nvSpPr>
        <p:spPr>
          <a:xfrm>
            <a:off x="903525" y="911025"/>
            <a:ext cx="73368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Plants:</a:t>
            </a:r>
            <a:endParaRPr b="1" sz="22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Take time to grow up</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If planted in the pot for too long, it will turn into a good carrot which gives 0 AP and become useless.</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The plants can be turned into AP. Gaining AP can upgrade the facilities and unlock new simulation background (New background and plants)</a:t>
            </a:r>
            <a:endParaRPr b="1" sz="2000">
              <a:latin typeface="Barlow Semi Condensed"/>
              <a:ea typeface="Barlow Semi Condensed"/>
              <a:cs typeface="Barlow Semi Condensed"/>
              <a:sym typeface="Barlow Semi Condensed"/>
            </a:endParaRPr>
          </a:p>
        </p:txBody>
      </p:sp>
      <p:pic>
        <p:nvPicPr>
          <p:cNvPr id="2047" name="Google Shape;2047;p56"/>
          <p:cNvPicPr preferRelativeResize="0"/>
          <p:nvPr/>
        </p:nvPicPr>
        <p:blipFill>
          <a:blip r:embed="rId3">
            <a:alphaModFix/>
          </a:blip>
          <a:stretch>
            <a:fillRect/>
          </a:stretch>
        </p:blipFill>
        <p:spPr>
          <a:xfrm>
            <a:off x="6985250" y="3508725"/>
            <a:ext cx="820275" cy="820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57"/>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Initiation &amp; Planning</a:t>
            </a:r>
            <a:endParaRPr/>
          </a:p>
        </p:txBody>
      </p:sp>
      <p:sp>
        <p:nvSpPr>
          <p:cNvPr id="2053" name="Google Shape;2053;p57"/>
          <p:cNvSpPr txBox="1"/>
          <p:nvPr/>
        </p:nvSpPr>
        <p:spPr>
          <a:xfrm>
            <a:off x="903525" y="91102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App Plan</a:t>
            </a:r>
            <a:endParaRPr b="1" sz="2200">
              <a:latin typeface="Barlow Semi Condensed"/>
              <a:ea typeface="Barlow Semi Condensed"/>
              <a:cs typeface="Barlow Semi Condensed"/>
              <a:sym typeface="Barlow Semi Condensed"/>
            </a:endParaRPr>
          </a:p>
        </p:txBody>
      </p:sp>
      <p:pic>
        <p:nvPicPr>
          <p:cNvPr id="2054" name="Google Shape;2054;p57"/>
          <p:cNvPicPr preferRelativeResize="0"/>
          <p:nvPr/>
        </p:nvPicPr>
        <p:blipFill>
          <a:blip r:embed="rId3">
            <a:alphaModFix/>
          </a:blip>
          <a:stretch>
            <a:fillRect/>
          </a:stretch>
        </p:blipFill>
        <p:spPr>
          <a:xfrm>
            <a:off x="1823475" y="1403625"/>
            <a:ext cx="4777212" cy="3435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58"/>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a:t>
            </a:r>
            <a:endParaRPr/>
          </a:p>
        </p:txBody>
      </p:sp>
      <p:sp>
        <p:nvSpPr>
          <p:cNvPr id="2060" name="Google Shape;2060;p58"/>
          <p:cNvSpPr txBox="1"/>
          <p:nvPr/>
        </p:nvSpPr>
        <p:spPr>
          <a:xfrm>
            <a:off x="903525" y="911025"/>
            <a:ext cx="73368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The making of the game have been divided into 4 parts</a:t>
            </a:r>
            <a:r>
              <a:rPr b="1" lang="en" sz="2200">
                <a:latin typeface="Barlow Semi Condensed"/>
                <a:ea typeface="Barlow Semi Condensed"/>
                <a:cs typeface="Barlow Semi Condensed"/>
                <a:sym typeface="Barlow Semi Condensed"/>
              </a:rPr>
              <a:t>:</a:t>
            </a:r>
            <a:endParaRPr b="1" sz="22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Main Game Body</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AR Game</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Designing the scenes</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Menu</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59"/>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a:t>
            </a:r>
            <a:endParaRPr/>
          </a:p>
        </p:txBody>
      </p:sp>
      <p:sp>
        <p:nvSpPr>
          <p:cNvPr id="2066" name="Google Shape;2066;p59"/>
          <p:cNvSpPr txBox="1"/>
          <p:nvPr/>
        </p:nvSpPr>
        <p:spPr>
          <a:xfrm>
            <a:off x="903525" y="91102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Video </a:t>
            </a:r>
            <a:r>
              <a:rPr b="1" lang="en" sz="2200">
                <a:latin typeface="Barlow Semi Condensed"/>
                <a:ea typeface="Barlow Semi Condensed"/>
                <a:cs typeface="Barlow Semi Condensed"/>
                <a:sym typeface="Barlow Semi Condensed"/>
              </a:rPr>
              <a:t>Demonstration (Speed up):</a:t>
            </a:r>
            <a:endParaRPr b="1" sz="2000">
              <a:latin typeface="Barlow Semi Condensed"/>
              <a:ea typeface="Barlow Semi Condensed"/>
              <a:cs typeface="Barlow Semi Condensed"/>
              <a:sym typeface="Barlow Semi Condensed"/>
            </a:endParaRPr>
          </a:p>
        </p:txBody>
      </p:sp>
      <p:pic>
        <p:nvPicPr>
          <p:cNvPr id="2067" name="Google Shape;2067;p59" title="Demo Video">
            <a:hlinkClick r:id="rId3"/>
          </p:cNvPr>
          <p:cNvPicPr preferRelativeResize="0"/>
          <p:nvPr/>
        </p:nvPicPr>
        <p:blipFill>
          <a:blip r:embed="rId4">
            <a:alphaModFix/>
          </a:blip>
          <a:stretch>
            <a:fillRect/>
          </a:stretch>
        </p:blipFill>
        <p:spPr>
          <a:xfrm>
            <a:off x="2039925" y="1434225"/>
            <a:ext cx="4539300" cy="340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1000"/>
                                        <p:tgtEl>
                                          <p:spTgt spid="20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60"/>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Game Body</a:t>
            </a:r>
            <a:endParaRPr/>
          </a:p>
        </p:txBody>
      </p:sp>
      <p:sp>
        <p:nvSpPr>
          <p:cNvPr id="2073" name="Google Shape;2073;p60"/>
          <p:cNvSpPr txBox="1"/>
          <p:nvPr/>
        </p:nvSpPr>
        <p:spPr>
          <a:xfrm>
            <a:off x="903600" y="102567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Interface :</a:t>
            </a:r>
            <a:endParaRPr b="1" sz="2200">
              <a:latin typeface="Barlow Semi Condensed"/>
              <a:ea typeface="Barlow Semi Condensed"/>
              <a:cs typeface="Barlow Semi Condensed"/>
              <a:sym typeface="Barlow Semi Condensed"/>
            </a:endParaRPr>
          </a:p>
        </p:txBody>
      </p:sp>
      <p:pic>
        <p:nvPicPr>
          <p:cNvPr id="2074" name="Google Shape;2074;p60"/>
          <p:cNvPicPr preferRelativeResize="0"/>
          <p:nvPr/>
        </p:nvPicPr>
        <p:blipFill>
          <a:blip r:embed="rId3">
            <a:alphaModFix/>
          </a:blip>
          <a:stretch>
            <a:fillRect/>
          </a:stretch>
        </p:blipFill>
        <p:spPr>
          <a:xfrm>
            <a:off x="2325550" y="911025"/>
            <a:ext cx="3496725" cy="4095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61"/>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Game Body</a:t>
            </a:r>
            <a:endParaRPr/>
          </a:p>
        </p:txBody>
      </p:sp>
      <p:sp>
        <p:nvSpPr>
          <p:cNvPr id="2080" name="Google Shape;2080;p61"/>
          <p:cNvSpPr txBox="1"/>
          <p:nvPr/>
        </p:nvSpPr>
        <p:spPr>
          <a:xfrm>
            <a:off x="903525" y="91102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Plants:</a:t>
            </a:r>
            <a:endParaRPr b="1" sz="2200">
              <a:latin typeface="Barlow Semi Condensed"/>
              <a:ea typeface="Barlow Semi Condensed"/>
              <a:cs typeface="Barlow Semi Condensed"/>
              <a:sym typeface="Barlow Semi Condensed"/>
            </a:endParaRPr>
          </a:p>
        </p:txBody>
      </p:sp>
      <p:pic>
        <p:nvPicPr>
          <p:cNvPr id="2081" name="Google Shape;2081;p61"/>
          <p:cNvPicPr preferRelativeResize="0"/>
          <p:nvPr/>
        </p:nvPicPr>
        <p:blipFill>
          <a:blip r:embed="rId3">
            <a:alphaModFix/>
          </a:blip>
          <a:stretch>
            <a:fillRect/>
          </a:stretch>
        </p:blipFill>
        <p:spPr>
          <a:xfrm>
            <a:off x="4909450" y="2051350"/>
            <a:ext cx="1040800" cy="1040800"/>
          </a:xfrm>
          <a:prstGeom prst="rect">
            <a:avLst/>
          </a:prstGeom>
          <a:noFill/>
          <a:ln>
            <a:noFill/>
          </a:ln>
        </p:spPr>
      </p:pic>
      <p:pic>
        <p:nvPicPr>
          <p:cNvPr id="2082" name="Google Shape;2082;p61"/>
          <p:cNvPicPr preferRelativeResize="0"/>
          <p:nvPr/>
        </p:nvPicPr>
        <p:blipFill>
          <a:blip r:embed="rId4">
            <a:alphaModFix/>
          </a:blip>
          <a:stretch>
            <a:fillRect/>
          </a:stretch>
        </p:blipFill>
        <p:spPr>
          <a:xfrm>
            <a:off x="1010600" y="2236575"/>
            <a:ext cx="855600" cy="855600"/>
          </a:xfrm>
          <a:prstGeom prst="rect">
            <a:avLst/>
          </a:prstGeom>
          <a:noFill/>
          <a:ln>
            <a:noFill/>
          </a:ln>
        </p:spPr>
      </p:pic>
      <p:pic>
        <p:nvPicPr>
          <p:cNvPr id="2083" name="Google Shape;2083;p61"/>
          <p:cNvPicPr preferRelativeResize="0"/>
          <p:nvPr/>
        </p:nvPicPr>
        <p:blipFill>
          <a:blip r:embed="rId5">
            <a:alphaModFix/>
          </a:blip>
          <a:stretch>
            <a:fillRect/>
          </a:stretch>
        </p:blipFill>
        <p:spPr>
          <a:xfrm>
            <a:off x="2867425" y="2051376"/>
            <a:ext cx="1040800" cy="1040800"/>
          </a:xfrm>
          <a:prstGeom prst="rect">
            <a:avLst/>
          </a:prstGeom>
          <a:noFill/>
          <a:ln>
            <a:noFill/>
          </a:ln>
        </p:spPr>
      </p:pic>
      <p:pic>
        <p:nvPicPr>
          <p:cNvPr id="2084" name="Google Shape;2084;p61"/>
          <p:cNvPicPr preferRelativeResize="0"/>
          <p:nvPr/>
        </p:nvPicPr>
        <p:blipFill>
          <a:blip r:embed="rId6">
            <a:alphaModFix/>
          </a:blip>
          <a:stretch>
            <a:fillRect/>
          </a:stretch>
        </p:blipFill>
        <p:spPr>
          <a:xfrm>
            <a:off x="6858600" y="2051350"/>
            <a:ext cx="1040800" cy="1040800"/>
          </a:xfrm>
          <a:prstGeom prst="rect">
            <a:avLst/>
          </a:prstGeom>
          <a:noFill/>
          <a:ln>
            <a:noFill/>
          </a:ln>
        </p:spPr>
      </p:pic>
      <p:sp>
        <p:nvSpPr>
          <p:cNvPr id="2085" name="Google Shape;2085;p61"/>
          <p:cNvSpPr txBox="1"/>
          <p:nvPr/>
        </p:nvSpPr>
        <p:spPr>
          <a:xfrm>
            <a:off x="903525" y="3273150"/>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    Seeds                </a:t>
            </a:r>
            <a:r>
              <a:rPr b="1" lang="en" sz="2200">
                <a:latin typeface="Barlow Semi Condensed"/>
                <a:ea typeface="Barlow Semi Condensed"/>
                <a:cs typeface="Barlow Semi Condensed"/>
                <a:sym typeface="Barlow Semi Condensed"/>
              </a:rPr>
              <a:t>→</a:t>
            </a:r>
            <a:r>
              <a:rPr b="1" lang="en" sz="1600">
                <a:latin typeface="Barlow Semi Condensed"/>
                <a:ea typeface="Barlow Semi Condensed"/>
                <a:cs typeface="Barlow Semi Condensed"/>
                <a:sym typeface="Barlow Semi Condensed"/>
              </a:rPr>
              <a:t>            Sprout              </a:t>
            </a:r>
            <a:r>
              <a:rPr b="1" lang="en" sz="2200">
                <a:latin typeface="Barlow Semi Condensed"/>
                <a:ea typeface="Barlow Semi Condensed"/>
                <a:cs typeface="Barlow Semi Condensed"/>
                <a:sym typeface="Barlow Semi Condensed"/>
              </a:rPr>
              <a:t>→         </a:t>
            </a:r>
            <a:r>
              <a:rPr b="1" lang="en" sz="1600">
                <a:latin typeface="Barlow Semi Condensed"/>
                <a:ea typeface="Barlow Semi Condensed"/>
                <a:cs typeface="Barlow Semi Condensed"/>
                <a:sym typeface="Barlow Semi Condensed"/>
              </a:rPr>
              <a:t>Plant                 </a:t>
            </a:r>
            <a:r>
              <a:rPr b="1" lang="en" sz="2200">
                <a:latin typeface="Barlow Semi Condensed"/>
                <a:ea typeface="Barlow Semi Condensed"/>
                <a:cs typeface="Barlow Semi Condensed"/>
                <a:sym typeface="Barlow Semi Condensed"/>
              </a:rPr>
              <a:t>→          </a:t>
            </a:r>
            <a:r>
              <a:rPr b="1" lang="en" sz="1600">
                <a:latin typeface="Barlow Semi Condensed"/>
                <a:ea typeface="Barlow Semi Condensed"/>
                <a:cs typeface="Barlow Semi Condensed"/>
                <a:sym typeface="Barlow Semi Condensed"/>
              </a:rPr>
              <a:t>Plant (Died)</a:t>
            </a:r>
            <a:endParaRPr b="1" sz="1600">
              <a:latin typeface="Barlow Semi Condensed"/>
              <a:ea typeface="Barlow Semi Condensed"/>
              <a:cs typeface="Barlow Semi Condensed"/>
              <a:sym typeface="Barlow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5"/>
          <p:cNvSpPr txBox="1"/>
          <p:nvPr>
            <p:ph type="title"/>
          </p:nvPr>
        </p:nvSpPr>
        <p:spPr>
          <a:xfrm>
            <a:off x="2021200" y="2231125"/>
            <a:ext cx="496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Executive Summary</a:t>
            </a:r>
            <a:endParaRPr sz="4200"/>
          </a:p>
        </p:txBody>
      </p:sp>
      <p:sp>
        <p:nvSpPr>
          <p:cNvPr id="1893" name="Google Shape;1893;p35"/>
          <p:cNvSpPr txBox="1"/>
          <p:nvPr>
            <p:ph idx="2" type="title"/>
          </p:nvPr>
        </p:nvSpPr>
        <p:spPr>
          <a:xfrm>
            <a:off x="3018700"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62"/>
          <p:cNvSpPr txBox="1"/>
          <p:nvPr/>
        </p:nvSpPr>
        <p:spPr>
          <a:xfrm>
            <a:off x="903525" y="91102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Plants:</a:t>
            </a:r>
            <a:endParaRPr b="1" sz="2200">
              <a:latin typeface="Barlow Semi Condensed"/>
              <a:ea typeface="Barlow Semi Condensed"/>
              <a:cs typeface="Barlow Semi Condensed"/>
              <a:sym typeface="Barlow Semi Condensed"/>
            </a:endParaRPr>
          </a:p>
        </p:txBody>
      </p:sp>
      <p:pic>
        <p:nvPicPr>
          <p:cNvPr id="2091" name="Google Shape;2091;p62"/>
          <p:cNvPicPr preferRelativeResize="0"/>
          <p:nvPr/>
        </p:nvPicPr>
        <p:blipFill>
          <a:blip r:embed="rId3">
            <a:alphaModFix/>
          </a:blip>
          <a:stretch>
            <a:fillRect/>
          </a:stretch>
        </p:blipFill>
        <p:spPr>
          <a:xfrm>
            <a:off x="2173600" y="1148750"/>
            <a:ext cx="3857932" cy="3994750"/>
          </a:xfrm>
          <a:prstGeom prst="rect">
            <a:avLst/>
          </a:prstGeom>
          <a:noFill/>
          <a:ln>
            <a:noFill/>
          </a:ln>
        </p:spPr>
      </p:pic>
      <p:sp>
        <p:nvSpPr>
          <p:cNvPr id="2092" name="Google Shape;2092;p62"/>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Game Body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63"/>
          <p:cNvSpPr txBox="1"/>
          <p:nvPr/>
        </p:nvSpPr>
        <p:spPr>
          <a:xfrm>
            <a:off x="903525" y="911025"/>
            <a:ext cx="7336800" cy="329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Resources</a:t>
            </a:r>
            <a:r>
              <a:rPr b="1" lang="en" sz="2200">
                <a:latin typeface="Barlow Semi Condensed"/>
                <a:ea typeface="Barlow Semi Condensed"/>
                <a:cs typeface="Barlow Semi Condensed"/>
                <a:sym typeface="Barlow Semi Condensed"/>
              </a:rPr>
              <a:t>:</a:t>
            </a:r>
            <a:endParaRPr b="1" sz="22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Plants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Showing the number of different plants.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Their </a:t>
            </a:r>
            <a:r>
              <a:rPr b="1" lang="en" sz="2000">
                <a:latin typeface="Barlow Semi Condensed"/>
                <a:ea typeface="Barlow Semi Condensed"/>
                <a:cs typeface="Barlow Semi Condensed"/>
                <a:sym typeface="Barlow Semi Condensed"/>
              </a:rPr>
              <a:t>probabilities</a:t>
            </a:r>
            <a:r>
              <a:rPr b="1" lang="en" sz="2000">
                <a:latin typeface="Barlow Semi Condensed"/>
                <a:ea typeface="Barlow Semi Condensed"/>
                <a:cs typeface="Barlow Semi Condensed"/>
                <a:sym typeface="Barlow Semi Condensed"/>
              </a:rPr>
              <a:t> to get in the ‘Plant’ stage.</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Their exchange ratio to AP.</a:t>
            </a:r>
            <a:endParaRPr b="1" sz="20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Angry Point (AP)</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Main resources for different upgrades.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Can use to unlock maps.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Gain when selling plants.</a:t>
            </a:r>
            <a:endParaRPr b="1" sz="2000">
              <a:latin typeface="Barlow Semi Condensed"/>
              <a:ea typeface="Barlow Semi Condensed"/>
              <a:cs typeface="Barlow Semi Condensed"/>
              <a:sym typeface="Barlow Semi Condensed"/>
            </a:endParaRPr>
          </a:p>
        </p:txBody>
      </p:sp>
      <p:sp>
        <p:nvSpPr>
          <p:cNvPr id="2098" name="Google Shape;2098;p63"/>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Game Body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64"/>
          <p:cNvSpPr txBox="1"/>
          <p:nvPr/>
        </p:nvSpPr>
        <p:spPr>
          <a:xfrm>
            <a:off x="903525" y="911025"/>
            <a:ext cx="7336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Development:</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Set the pots and the plants as prefabs</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Writing C# scripts to control the plants </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Set up new object type ‘Plant’ to store all data related to the plants.</a:t>
            </a:r>
            <a:endParaRPr b="1" sz="2000">
              <a:latin typeface="Barlow Semi Condensed"/>
              <a:ea typeface="Barlow Semi Condensed"/>
              <a:cs typeface="Barlow Semi Condensed"/>
              <a:sym typeface="Barlow Semi Condensed"/>
            </a:endParaRPr>
          </a:p>
        </p:txBody>
      </p:sp>
      <p:sp>
        <p:nvSpPr>
          <p:cNvPr id="2104" name="Google Shape;2104;p64"/>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Game Body</a:t>
            </a:r>
            <a:endParaRPr/>
          </a:p>
        </p:txBody>
      </p:sp>
      <p:pic>
        <p:nvPicPr>
          <p:cNvPr id="2105" name="Google Shape;2105;p64"/>
          <p:cNvPicPr preferRelativeResize="0"/>
          <p:nvPr/>
        </p:nvPicPr>
        <p:blipFill>
          <a:blip r:embed="rId3">
            <a:alphaModFix/>
          </a:blip>
          <a:stretch>
            <a:fillRect/>
          </a:stretch>
        </p:blipFill>
        <p:spPr>
          <a:xfrm>
            <a:off x="2203775" y="2757050"/>
            <a:ext cx="3757890" cy="2203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65"/>
          <p:cNvSpPr txBox="1"/>
          <p:nvPr/>
        </p:nvSpPr>
        <p:spPr>
          <a:xfrm>
            <a:off x="903525" y="911025"/>
            <a:ext cx="7336800" cy="132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latin typeface="Barlow Semi Condensed"/>
                <a:ea typeface="Barlow Semi Condensed"/>
                <a:cs typeface="Barlow Semi Condensed"/>
                <a:sym typeface="Barlow Semi Condensed"/>
              </a:rPr>
              <a:t>What is Augmented Reality (AR) ?</a:t>
            </a:r>
            <a:endParaRPr b="1" sz="2000">
              <a:latin typeface="Barlow Semi Condensed"/>
              <a:ea typeface="Barlow Semi Condensed"/>
              <a:cs typeface="Barlow Semi Condensed"/>
              <a:sym typeface="Barlow Semi Condensed"/>
            </a:endParaRPr>
          </a:p>
          <a:p>
            <a:pPr indent="-355600" lvl="0" marL="457200" rtl="0" algn="l">
              <a:lnSpc>
                <a:spcPct val="115000"/>
              </a:lnSpc>
              <a:spcBef>
                <a:spcPts val="100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Interactive experience of a real-world environment</a:t>
            </a:r>
            <a:endParaRPr b="1" sz="2000">
              <a:latin typeface="Barlow Semi Condensed"/>
              <a:ea typeface="Barlow Semi Condensed"/>
              <a:cs typeface="Barlow Semi Condensed"/>
              <a:sym typeface="Barlow Semi Condensed"/>
            </a:endParaRPr>
          </a:p>
          <a:p>
            <a:pPr indent="-355600" lvl="0" marL="457200" rtl="0" algn="l">
              <a:lnSpc>
                <a:spcPct val="115000"/>
              </a:lnSpc>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Doing real things in the virtual phone screen.</a:t>
            </a:r>
            <a:endParaRPr b="1" sz="2000">
              <a:latin typeface="Barlow Semi Condensed"/>
              <a:ea typeface="Barlow Semi Condensed"/>
              <a:cs typeface="Barlow Semi Condensed"/>
              <a:sym typeface="Barlow Semi Condensed"/>
            </a:endParaRPr>
          </a:p>
        </p:txBody>
      </p:sp>
      <p:sp>
        <p:nvSpPr>
          <p:cNvPr id="2111" name="Google Shape;2111;p65"/>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AR Part</a:t>
            </a:r>
            <a:endParaRPr/>
          </a:p>
        </p:txBody>
      </p:sp>
      <p:pic>
        <p:nvPicPr>
          <p:cNvPr id="2112" name="Google Shape;2112;p65"/>
          <p:cNvPicPr preferRelativeResize="0"/>
          <p:nvPr/>
        </p:nvPicPr>
        <p:blipFill>
          <a:blip r:embed="rId3">
            <a:alphaModFix/>
          </a:blip>
          <a:stretch>
            <a:fillRect/>
          </a:stretch>
        </p:blipFill>
        <p:spPr>
          <a:xfrm>
            <a:off x="1573975" y="2645250"/>
            <a:ext cx="3443625" cy="2295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66"/>
          <p:cNvSpPr txBox="1"/>
          <p:nvPr/>
        </p:nvSpPr>
        <p:spPr>
          <a:xfrm>
            <a:off x="903525" y="911025"/>
            <a:ext cx="7336800" cy="168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latin typeface="Barlow Semi Condensed"/>
                <a:ea typeface="Barlow Semi Condensed"/>
                <a:cs typeface="Barlow Semi Condensed"/>
                <a:sym typeface="Barlow Semi Condensed"/>
              </a:rPr>
              <a:t>What is the game about?</a:t>
            </a:r>
            <a:endParaRPr b="1" sz="2000">
              <a:latin typeface="Barlow Semi Condensed"/>
              <a:ea typeface="Barlow Semi Condensed"/>
              <a:cs typeface="Barlow Semi Condensed"/>
              <a:sym typeface="Barlow Semi Condensed"/>
            </a:endParaRPr>
          </a:p>
          <a:p>
            <a:pPr indent="-355600" lvl="0" marL="457200" rtl="0" algn="l">
              <a:lnSpc>
                <a:spcPct val="115000"/>
              </a:lnSpc>
              <a:spcBef>
                <a:spcPts val="100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An AR shooting game</a:t>
            </a:r>
            <a:endParaRPr b="1" sz="2000">
              <a:latin typeface="Barlow Semi Condensed"/>
              <a:ea typeface="Barlow Semi Condensed"/>
              <a:cs typeface="Barlow Semi Condensed"/>
              <a:sym typeface="Barlow Semi Condensed"/>
            </a:endParaRPr>
          </a:p>
          <a:p>
            <a:pPr indent="-355600" lvl="0" marL="457200" rtl="0" algn="l">
              <a:lnSpc>
                <a:spcPct val="115000"/>
              </a:lnSpc>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Player gains point when shoot the 3D objects</a:t>
            </a:r>
            <a:endParaRPr b="1" sz="2000">
              <a:latin typeface="Barlow Semi Condensed"/>
              <a:ea typeface="Barlow Semi Condensed"/>
              <a:cs typeface="Barlow Semi Condensed"/>
              <a:sym typeface="Barlow Semi Condensed"/>
            </a:endParaRPr>
          </a:p>
          <a:p>
            <a:pPr indent="-355600" lvl="0" marL="457200" rtl="0" algn="l">
              <a:lnSpc>
                <a:spcPct val="115000"/>
              </a:lnSpc>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Passing this game to unlock the new map</a:t>
            </a:r>
            <a:endParaRPr b="1" sz="2000">
              <a:latin typeface="Barlow Semi Condensed"/>
              <a:ea typeface="Barlow Semi Condensed"/>
              <a:cs typeface="Barlow Semi Condensed"/>
              <a:sym typeface="Barlow Semi Condensed"/>
            </a:endParaRPr>
          </a:p>
        </p:txBody>
      </p:sp>
      <p:sp>
        <p:nvSpPr>
          <p:cNvPr id="2118" name="Google Shape;2118;p66"/>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AR Part</a:t>
            </a:r>
            <a:endParaRPr/>
          </a:p>
        </p:txBody>
      </p:sp>
      <p:pic>
        <p:nvPicPr>
          <p:cNvPr id="2119" name="Google Shape;2119;p66"/>
          <p:cNvPicPr preferRelativeResize="0"/>
          <p:nvPr/>
        </p:nvPicPr>
        <p:blipFill>
          <a:blip r:embed="rId3">
            <a:alphaModFix/>
          </a:blip>
          <a:stretch>
            <a:fillRect/>
          </a:stretch>
        </p:blipFill>
        <p:spPr>
          <a:xfrm>
            <a:off x="6023223" y="911025"/>
            <a:ext cx="2763475" cy="41178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67"/>
          <p:cNvSpPr txBox="1"/>
          <p:nvPr/>
        </p:nvSpPr>
        <p:spPr>
          <a:xfrm>
            <a:off x="903525" y="911025"/>
            <a:ext cx="73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The loop of the scenes in ar shooter:</a:t>
            </a:r>
            <a:endParaRPr b="1" sz="1700">
              <a:latin typeface="Barlow Semi Condensed"/>
              <a:ea typeface="Barlow Semi Condensed"/>
              <a:cs typeface="Barlow Semi Condensed"/>
              <a:sym typeface="Barlow Semi Condensed"/>
            </a:endParaRPr>
          </a:p>
        </p:txBody>
      </p:sp>
      <p:sp>
        <p:nvSpPr>
          <p:cNvPr id="2125" name="Google Shape;2125;p67"/>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AR Part</a:t>
            </a:r>
            <a:endParaRPr/>
          </a:p>
        </p:txBody>
      </p:sp>
      <p:pic>
        <p:nvPicPr>
          <p:cNvPr id="2126" name="Google Shape;2126;p67"/>
          <p:cNvPicPr preferRelativeResize="0"/>
          <p:nvPr/>
        </p:nvPicPr>
        <p:blipFill rotWithShape="1">
          <a:blip r:embed="rId3">
            <a:alphaModFix/>
          </a:blip>
          <a:srcRect b="1913" l="852" r="1185" t="478"/>
          <a:stretch/>
        </p:blipFill>
        <p:spPr>
          <a:xfrm>
            <a:off x="4667500" y="2829289"/>
            <a:ext cx="1077675" cy="2140511"/>
          </a:xfrm>
          <a:prstGeom prst="rect">
            <a:avLst/>
          </a:prstGeom>
          <a:noFill/>
          <a:ln>
            <a:noFill/>
          </a:ln>
        </p:spPr>
      </p:pic>
      <p:pic>
        <p:nvPicPr>
          <p:cNvPr id="2127" name="Google Shape;2127;p67"/>
          <p:cNvPicPr preferRelativeResize="0"/>
          <p:nvPr/>
        </p:nvPicPr>
        <p:blipFill>
          <a:blip r:embed="rId4">
            <a:alphaModFix/>
          </a:blip>
          <a:stretch>
            <a:fillRect/>
          </a:stretch>
        </p:blipFill>
        <p:spPr>
          <a:xfrm>
            <a:off x="5847373" y="2876900"/>
            <a:ext cx="1077667" cy="2150050"/>
          </a:xfrm>
          <a:prstGeom prst="rect">
            <a:avLst/>
          </a:prstGeom>
          <a:noFill/>
          <a:ln>
            <a:noFill/>
          </a:ln>
        </p:spPr>
      </p:pic>
      <p:pic>
        <p:nvPicPr>
          <p:cNvPr id="2128" name="Google Shape;2128;p67"/>
          <p:cNvPicPr preferRelativeResize="0"/>
          <p:nvPr/>
        </p:nvPicPr>
        <p:blipFill>
          <a:blip r:embed="rId5">
            <a:alphaModFix/>
          </a:blip>
          <a:stretch>
            <a:fillRect/>
          </a:stretch>
        </p:blipFill>
        <p:spPr>
          <a:xfrm>
            <a:off x="7011427" y="2874715"/>
            <a:ext cx="1077675" cy="2152235"/>
          </a:xfrm>
          <a:prstGeom prst="rect">
            <a:avLst/>
          </a:prstGeom>
          <a:noFill/>
          <a:ln>
            <a:noFill/>
          </a:ln>
        </p:spPr>
      </p:pic>
      <p:pic>
        <p:nvPicPr>
          <p:cNvPr id="2129" name="Google Shape;2129;p67"/>
          <p:cNvPicPr preferRelativeResize="0"/>
          <p:nvPr/>
        </p:nvPicPr>
        <p:blipFill>
          <a:blip r:embed="rId6">
            <a:alphaModFix/>
          </a:blip>
          <a:stretch>
            <a:fillRect/>
          </a:stretch>
        </p:blipFill>
        <p:spPr>
          <a:xfrm>
            <a:off x="1259625" y="1304050"/>
            <a:ext cx="6060826" cy="1572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68"/>
          <p:cNvSpPr txBox="1"/>
          <p:nvPr/>
        </p:nvSpPr>
        <p:spPr>
          <a:xfrm>
            <a:off x="903525" y="911025"/>
            <a:ext cx="7336800" cy="195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Setting &amp; User interface</a:t>
            </a:r>
            <a:r>
              <a:rPr b="1" lang="en" sz="2000">
                <a:latin typeface="Barlow Semi Condensed"/>
                <a:ea typeface="Barlow Semi Condensed"/>
                <a:cs typeface="Barlow Semi Condensed"/>
                <a:sym typeface="Barlow Semi Condensed"/>
              </a:rPr>
              <a:t>:</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Invisible wall</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Barriers</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Score</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Health Bar</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Gun</a:t>
            </a:r>
            <a:endParaRPr b="1" sz="1700">
              <a:latin typeface="Barlow Semi Condensed"/>
              <a:ea typeface="Barlow Semi Condensed"/>
              <a:cs typeface="Barlow Semi Condensed"/>
              <a:sym typeface="Barlow Semi Condensed"/>
            </a:endParaRPr>
          </a:p>
        </p:txBody>
      </p:sp>
      <p:sp>
        <p:nvSpPr>
          <p:cNvPr id="2135" name="Google Shape;2135;p68"/>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AR Part</a:t>
            </a:r>
            <a:endParaRPr/>
          </a:p>
        </p:txBody>
      </p:sp>
      <p:pic>
        <p:nvPicPr>
          <p:cNvPr id="2136" name="Google Shape;2136;p68"/>
          <p:cNvPicPr preferRelativeResize="0"/>
          <p:nvPr/>
        </p:nvPicPr>
        <p:blipFill>
          <a:blip r:embed="rId3">
            <a:alphaModFix/>
          </a:blip>
          <a:stretch>
            <a:fillRect/>
          </a:stretch>
        </p:blipFill>
        <p:spPr>
          <a:xfrm>
            <a:off x="6019775" y="1139602"/>
            <a:ext cx="1801650" cy="3149375"/>
          </a:xfrm>
          <a:prstGeom prst="rect">
            <a:avLst/>
          </a:prstGeom>
          <a:noFill/>
          <a:ln>
            <a:noFill/>
          </a:ln>
        </p:spPr>
      </p:pic>
      <p:pic>
        <p:nvPicPr>
          <p:cNvPr id="2137" name="Google Shape;2137;p68"/>
          <p:cNvPicPr preferRelativeResize="0"/>
          <p:nvPr/>
        </p:nvPicPr>
        <p:blipFill>
          <a:blip r:embed="rId4">
            <a:alphaModFix/>
          </a:blip>
          <a:stretch>
            <a:fillRect/>
          </a:stretch>
        </p:blipFill>
        <p:spPr>
          <a:xfrm>
            <a:off x="2886250" y="2690850"/>
            <a:ext cx="2219250" cy="2280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69"/>
          <p:cNvSpPr txBox="1"/>
          <p:nvPr>
            <p:ph type="title"/>
          </p:nvPr>
        </p:nvSpPr>
        <p:spPr>
          <a:xfrm>
            <a:off x="1823550" y="2621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AR Part</a:t>
            </a:r>
            <a:endParaRPr/>
          </a:p>
        </p:txBody>
      </p:sp>
      <p:pic>
        <p:nvPicPr>
          <p:cNvPr id="2143" name="Google Shape;2143;p69"/>
          <p:cNvPicPr preferRelativeResize="0"/>
          <p:nvPr/>
        </p:nvPicPr>
        <p:blipFill>
          <a:blip r:embed="rId3">
            <a:alphaModFix/>
          </a:blip>
          <a:stretch>
            <a:fillRect/>
          </a:stretch>
        </p:blipFill>
        <p:spPr>
          <a:xfrm>
            <a:off x="989025" y="2984024"/>
            <a:ext cx="7000949" cy="2098875"/>
          </a:xfrm>
          <a:prstGeom prst="rect">
            <a:avLst/>
          </a:prstGeom>
          <a:noFill/>
          <a:ln>
            <a:noFill/>
          </a:ln>
        </p:spPr>
      </p:pic>
      <p:sp>
        <p:nvSpPr>
          <p:cNvPr id="2144" name="Google Shape;2144;p69"/>
          <p:cNvSpPr txBox="1"/>
          <p:nvPr/>
        </p:nvSpPr>
        <p:spPr>
          <a:xfrm>
            <a:off x="903525" y="911025"/>
            <a:ext cx="7336800" cy="17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Raycast</a:t>
            </a:r>
            <a:r>
              <a:rPr b="1" lang="en" sz="2000">
                <a:latin typeface="Barlow Semi Condensed"/>
                <a:ea typeface="Barlow Semi Condensed"/>
                <a:cs typeface="Barlow Semi Condensed"/>
                <a:sym typeface="Barlow Semi Condensed"/>
              </a:rPr>
              <a:t>:</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Device camera acts as our eyes</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Return a boolean value once its hit the object</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The information of the object would be given after hitting the object </a:t>
            </a:r>
            <a:endParaRPr b="1" sz="1700">
              <a:latin typeface="Barlow Semi Condensed"/>
              <a:ea typeface="Barlow Semi Condensed"/>
              <a:cs typeface="Barlow Semi Condensed"/>
              <a:sym typeface="Barlow Semi Condensed"/>
            </a:endParaRPr>
          </a:p>
          <a:p>
            <a:pPr indent="0" lvl="0" marL="457200" rtl="0" algn="l">
              <a:lnSpc>
                <a:spcPct val="115000"/>
              </a:lnSpc>
              <a:spcBef>
                <a:spcPts val="1000"/>
              </a:spcBef>
              <a:spcAft>
                <a:spcPts val="1000"/>
              </a:spcAft>
              <a:buNone/>
            </a:pPr>
            <a:r>
              <a:rPr b="1" lang="en" sz="1700">
                <a:latin typeface="Barlow Semi Condensed"/>
                <a:ea typeface="Barlow Semi Condensed"/>
                <a:cs typeface="Barlow Semi Condensed"/>
                <a:sym typeface="Barlow Semi Condensed"/>
              </a:rPr>
              <a:t>(e.g. The distance between origin and hitted object)</a:t>
            </a:r>
            <a:endParaRPr b="1" sz="1700">
              <a:latin typeface="Barlow Semi Condensed"/>
              <a:ea typeface="Barlow Semi Condensed"/>
              <a:cs typeface="Barlow Semi Condensed"/>
              <a:sym typeface="Barlow Semi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70"/>
          <p:cNvSpPr txBox="1"/>
          <p:nvPr>
            <p:ph type="title"/>
          </p:nvPr>
        </p:nvSpPr>
        <p:spPr>
          <a:xfrm>
            <a:off x="1823550" y="2621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AR Part</a:t>
            </a:r>
            <a:endParaRPr/>
          </a:p>
        </p:txBody>
      </p:sp>
      <p:sp>
        <p:nvSpPr>
          <p:cNvPr id="2150" name="Google Shape;2150;p70"/>
          <p:cNvSpPr txBox="1"/>
          <p:nvPr/>
        </p:nvSpPr>
        <p:spPr>
          <a:xfrm>
            <a:off x="903525" y="911025"/>
            <a:ext cx="7336800" cy="195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Player &amp; Gun</a:t>
            </a:r>
            <a:r>
              <a:rPr b="1" lang="en" sz="2000">
                <a:latin typeface="Barlow Semi Condensed"/>
                <a:ea typeface="Barlow Semi Condensed"/>
                <a:cs typeface="Barlow Semi Condensed"/>
                <a:sym typeface="Barlow Semi Condensed"/>
              </a:rPr>
              <a:t>:</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Damage per shot</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Cool down time after shot</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The range of the gun</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Player Health value</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Stop chasing after hitting a object</a:t>
            </a:r>
            <a:endParaRPr b="1" sz="1700">
              <a:latin typeface="Barlow Semi Condensed"/>
              <a:ea typeface="Barlow Semi Condensed"/>
              <a:cs typeface="Barlow Semi Condensed"/>
              <a:sym typeface="Barlow Semi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71"/>
          <p:cNvSpPr txBox="1"/>
          <p:nvPr>
            <p:ph type="title"/>
          </p:nvPr>
        </p:nvSpPr>
        <p:spPr>
          <a:xfrm>
            <a:off x="1823550" y="2621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AR Part</a:t>
            </a:r>
            <a:endParaRPr/>
          </a:p>
        </p:txBody>
      </p:sp>
      <p:sp>
        <p:nvSpPr>
          <p:cNvPr id="2156" name="Google Shape;2156;p71"/>
          <p:cNvSpPr txBox="1"/>
          <p:nvPr/>
        </p:nvSpPr>
        <p:spPr>
          <a:xfrm>
            <a:off x="903525" y="911025"/>
            <a:ext cx="7336800" cy="195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Enemy</a:t>
            </a:r>
            <a:r>
              <a:rPr b="1" lang="en" sz="2000">
                <a:latin typeface="Barlow Semi Condensed"/>
                <a:ea typeface="Barlow Semi Condensed"/>
                <a:cs typeface="Barlow Semi Condensed"/>
                <a:sym typeface="Barlow Semi Condensed"/>
              </a:rPr>
              <a:t>:</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3 different types of 3D enemy</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Different spawning time</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Enemies move toward to player</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When enemy step into the ‘PlayerDamageZone’</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Start A</a:t>
            </a:r>
            <a:r>
              <a:rPr b="1" lang="en" sz="1700">
                <a:latin typeface="Barlow Semi Condensed"/>
                <a:ea typeface="Barlow Semi Condensed"/>
                <a:cs typeface="Barlow Semi Condensed"/>
                <a:sym typeface="Barlow Semi Condensed"/>
              </a:rPr>
              <a:t>ttacking</a:t>
            </a:r>
            <a:r>
              <a:rPr b="1" lang="en" sz="1700">
                <a:latin typeface="Barlow Semi Condensed"/>
                <a:ea typeface="Barlow Semi Condensed"/>
                <a:cs typeface="Barlow Semi Condensed"/>
                <a:sym typeface="Barlow Semi Condensed"/>
              </a:rPr>
              <a:t> until players death</a:t>
            </a:r>
            <a:endParaRPr b="1" sz="1700">
              <a:latin typeface="Barlow Semi Condensed"/>
              <a:ea typeface="Barlow Semi Condensed"/>
              <a:cs typeface="Barlow Semi Condensed"/>
              <a:sym typeface="Barlow Semi Condensed"/>
            </a:endParaRPr>
          </a:p>
        </p:txBody>
      </p:sp>
      <p:pic>
        <p:nvPicPr>
          <p:cNvPr id="2157" name="Google Shape;2157;p71"/>
          <p:cNvPicPr preferRelativeResize="0"/>
          <p:nvPr/>
        </p:nvPicPr>
        <p:blipFill>
          <a:blip r:embed="rId3">
            <a:alphaModFix/>
          </a:blip>
          <a:stretch>
            <a:fillRect/>
          </a:stretch>
        </p:blipFill>
        <p:spPr>
          <a:xfrm>
            <a:off x="994375" y="2969525"/>
            <a:ext cx="2681275" cy="2004575"/>
          </a:xfrm>
          <a:prstGeom prst="rect">
            <a:avLst/>
          </a:prstGeom>
          <a:noFill/>
          <a:ln>
            <a:noFill/>
          </a:ln>
        </p:spPr>
      </p:pic>
      <p:pic>
        <p:nvPicPr>
          <p:cNvPr id="2158" name="Google Shape;2158;p71"/>
          <p:cNvPicPr preferRelativeResize="0"/>
          <p:nvPr/>
        </p:nvPicPr>
        <p:blipFill>
          <a:blip r:embed="rId4">
            <a:alphaModFix/>
          </a:blip>
          <a:stretch>
            <a:fillRect/>
          </a:stretch>
        </p:blipFill>
        <p:spPr>
          <a:xfrm>
            <a:off x="4720925" y="2979335"/>
            <a:ext cx="2681275" cy="19947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6"/>
          <p:cNvSpPr txBox="1"/>
          <p:nvPr>
            <p:ph type="title"/>
          </p:nvPr>
        </p:nvSpPr>
        <p:spPr>
          <a:xfrm>
            <a:off x="2528238" y="18747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Executive Summary</a:t>
            </a:r>
            <a:endParaRPr/>
          </a:p>
        </p:txBody>
      </p:sp>
      <p:sp>
        <p:nvSpPr>
          <p:cNvPr id="1899" name="Google Shape;1899;p36"/>
          <p:cNvSpPr txBox="1"/>
          <p:nvPr>
            <p:ph idx="1" type="body"/>
          </p:nvPr>
        </p:nvSpPr>
        <p:spPr>
          <a:xfrm>
            <a:off x="719250" y="763475"/>
            <a:ext cx="7705500" cy="4229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Why the project Uncivil Arboretum get started ?</a:t>
            </a:r>
            <a:endParaRPr b="1" sz="2000"/>
          </a:p>
          <a:p>
            <a:pPr indent="-355600" lvl="1" marL="914400" rtl="0" algn="l">
              <a:spcBef>
                <a:spcPts val="0"/>
              </a:spcBef>
              <a:spcAft>
                <a:spcPts val="0"/>
              </a:spcAft>
              <a:buSzPts val="2000"/>
              <a:buChar char="○"/>
            </a:pPr>
            <a:r>
              <a:rPr lang="en" sz="2000">
                <a:latin typeface="Barlow Semi Condensed Medium"/>
                <a:ea typeface="Barlow Semi Condensed Medium"/>
                <a:cs typeface="Barlow Semi Condensed Medium"/>
                <a:sym typeface="Barlow Semi Condensed Medium"/>
              </a:rPr>
              <a:t>People dislike those ‘uncivil’ behaviours .(e.g. Too noisy)</a:t>
            </a:r>
            <a:endParaRPr sz="2000">
              <a:latin typeface="Barlow Semi Condensed Medium"/>
              <a:ea typeface="Barlow Semi Condensed Medium"/>
              <a:cs typeface="Barlow Semi Condensed Medium"/>
              <a:sym typeface="Barlow Semi Condensed Medium"/>
            </a:endParaRPr>
          </a:p>
          <a:p>
            <a:pPr indent="-355600" lvl="1" marL="914400" rtl="0" algn="l">
              <a:spcBef>
                <a:spcPts val="0"/>
              </a:spcBef>
              <a:spcAft>
                <a:spcPts val="0"/>
              </a:spcAft>
              <a:buSzPts val="2000"/>
              <a:buFont typeface="Barlow Semi Condensed Medium"/>
              <a:buChar char="○"/>
            </a:pPr>
            <a:r>
              <a:rPr lang="en" sz="2000">
                <a:latin typeface="Barlow Semi Condensed Medium"/>
                <a:ea typeface="Barlow Semi Condensed Medium"/>
                <a:cs typeface="Barlow Semi Condensed Medium"/>
                <a:sym typeface="Barlow Semi Condensed Medium"/>
              </a:rPr>
              <a:t>Let </a:t>
            </a:r>
            <a:r>
              <a:rPr lang="en" sz="2000">
                <a:latin typeface="Barlow Semi Condensed Medium"/>
                <a:ea typeface="Barlow Semi Condensed Medium"/>
                <a:cs typeface="Barlow Semi Condensed Medium"/>
                <a:sym typeface="Barlow Semi Condensed Medium"/>
              </a:rPr>
              <a:t>citizens</a:t>
            </a:r>
            <a:r>
              <a:rPr lang="en" sz="2000">
                <a:latin typeface="Barlow Semi Condensed Medium"/>
                <a:ea typeface="Barlow Semi Condensed Medium"/>
                <a:cs typeface="Barlow Semi Condensed Medium"/>
                <a:sym typeface="Barlow Semi Condensed Medium"/>
              </a:rPr>
              <a:t> have fun and think about those behaviours.</a:t>
            </a:r>
            <a:endParaRPr sz="2000">
              <a:latin typeface="Barlow Semi Condensed Medium"/>
              <a:ea typeface="Barlow Semi Condensed Medium"/>
              <a:cs typeface="Barlow Semi Condensed Medium"/>
              <a:sym typeface="Barlow Semi Condensed Medium"/>
            </a:endParaRPr>
          </a:p>
          <a:p>
            <a:pPr indent="-355600" lvl="0" marL="457200" rtl="0" algn="l">
              <a:spcBef>
                <a:spcPts val="0"/>
              </a:spcBef>
              <a:spcAft>
                <a:spcPts val="0"/>
              </a:spcAft>
              <a:buSzPts val="2000"/>
              <a:buChar char="●"/>
            </a:pPr>
            <a:r>
              <a:rPr b="1" lang="en" sz="2000"/>
              <a:t>How we finished this Unity project from 0 to 100?</a:t>
            </a:r>
            <a:endParaRPr b="1" sz="2000"/>
          </a:p>
          <a:p>
            <a:pPr indent="-355600" lvl="1" marL="914400" rtl="0" algn="l">
              <a:spcBef>
                <a:spcPts val="0"/>
              </a:spcBef>
              <a:spcAft>
                <a:spcPts val="0"/>
              </a:spcAft>
              <a:buSzPts val="2000"/>
              <a:buChar char="○"/>
            </a:pPr>
            <a:r>
              <a:rPr lang="en" sz="2000">
                <a:latin typeface="Barlow Semi Condensed Medium"/>
                <a:ea typeface="Barlow Semi Condensed Medium"/>
                <a:cs typeface="Barlow Semi Condensed Medium"/>
                <a:sym typeface="Barlow Semi Condensed Medium"/>
              </a:rPr>
              <a:t>Initiation of the game</a:t>
            </a:r>
            <a:endParaRPr sz="2000">
              <a:latin typeface="Barlow Semi Condensed Medium"/>
              <a:ea typeface="Barlow Semi Condensed Medium"/>
              <a:cs typeface="Barlow Semi Condensed Medium"/>
              <a:sym typeface="Barlow Semi Condensed Medium"/>
            </a:endParaRPr>
          </a:p>
          <a:p>
            <a:pPr indent="-355600" lvl="1" marL="914400" rtl="0" algn="l">
              <a:spcBef>
                <a:spcPts val="0"/>
              </a:spcBef>
              <a:spcAft>
                <a:spcPts val="0"/>
              </a:spcAft>
              <a:buSzPts val="2000"/>
              <a:buChar char="○"/>
            </a:pPr>
            <a:r>
              <a:rPr lang="en" sz="2000">
                <a:latin typeface="Barlow Semi Condensed Medium"/>
                <a:ea typeface="Barlow Semi Condensed Medium"/>
                <a:cs typeface="Barlow Semi Condensed Medium"/>
                <a:sym typeface="Barlow Semi Condensed Medium"/>
              </a:rPr>
              <a:t>Designing different objects</a:t>
            </a:r>
            <a:endParaRPr sz="2000">
              <a:latin typeface="Barlow Semi Condensed Medium"/>
              <a:ea typeface="Barlow Semi Condensed Medium"/>
              <a:cs typeface="Barlow Semi Condensed Medium"/>
              <a:sym typeface="Barlow Semi Condensed Medium"/>
            </a:endParaRPr>
          </a:p>
          <a:p>
            <a:pPr indent="-355600" lvl="1" marL="914400" rtl="0" algn="l">
              <a:spcBef>
                <a:spcPts val="0"/>
              </a:spcBef>
              <a:spcAft>
                <a:spcPts val="0"/>
              </a:spcAft>
              <a:buSzPts val="2000"/>
              <a:buFont typeface="Barlow Semi Condensed Medium"/>
              <a:buChar char="○"/>
            </a:pPr>
            <a:r>
              <a:rPr lang="en" sz="2000">
                <a:latin typeface="Barlow Semi Condensed Medium"/>
                <a:ea typeface="Barlow Semi Condensed Medium"/>
                <a:cs typeface="Barlow Semi Condensed Medium"/>
                <a:sym typeface="Barlow Semi Condensed Medium"/>
              </a:rPr>
              <a:t>Implementation</a:t>
            </a:r>
            <a:endParaRPr sz="2000">
              <a:latin typeface="Barlow Semi Condensed Medium"/>
              <a:ea typeface="Barlow Semi Condensed Medium"/>
              <a:cs typeface="Barlow Semi Condensed Medium"/>
              <a:sym typeface="Barlow Semi Condensed Medium"/>
            </a:endParaRPr>
          </a:p>
          <a:p>
            <a:pPr indent="-355600" lvl="0" marL="457200" rtl="0" algn="l">
              <a:spcBef>
                <a:spcPts val="0"/>
              </a:spcBef>
              <a:spcAft>
                <a:spcPts val="0"/>
              </a:spcAft>
              <a:buSzPts val="2000"/>
              <a:buChar char="●"/>
            </a:pPr>
            <a:r>
              <a:rPr b="1" lang="en" sz="2000"/>
              <a:t>What is the benefit Uncivil Arboretum can give?</a:t>
            </a:r>
            <a:endParaRPr b="1" sz="2000"/>
          </a:p>
          <a:p>
            <a:pPr indent="-355600" lvl="1" marL="914400" rtl="0" algn="l">
              <a:spcBef>
                <a:spcPts val="0"/>
              </a:spcBef>
              <a:spcAft>
                <a:spcPts val="0"/>
              </a:spcAft>
              <a:buSzPts val="2000"/>
              <a:buChar char="○"/>
            </a:pPr>
            <a:r>
              <a:rPr lang="en" sz="2000">
                <a:latin typeface="Barlow Semi Condensed Medium"/>
                <a:ea typeface="Barlow Semi Condensed Medium"/>
                <a:cs typeface="Barlow Semi Condensed Medium"/>
                <a:sym typeface="Barlow Semi Condensed Medium"/>
              </a:rPr>
              <a:t>Enjoyment (Can spend your time in game).</a:t>
            </a:r>
            <a:endParaRPr sz="2000">
              <a:latin typeface="Barlow Semi Condensed Medium"/>
              <a:ea typeface="Barlow Semi Condensed Medium"/>
              <a:cs typeface="Barlow Semi Condensed Medium"/>
              <a:sym typeface="Barlow Semi Condensed Medium"/>
            </a:endParaRPr>
          </a:p>
          <a:p>
            <a:pPr indent="-355600" lvl="1" marL="914400" rtl="0" algn="l">
              <a:spcBef>
                <a:spcPts val="0"/>
              </a:spcBef>
              <a:spcAft>
                <a:spcPts val="0"/>
              </a:spcAft>
              <a:buSzPts val="2000"/>
              <a:buFont typeface="Barlow Semi Condensed Medium"/>
              <a:buChar char="○"/>
            </a:pPr>
            <a:r>
              <a:rPr lang="en" sz="2000">
                <a:latin typeface="Barlow Semi Condensed Medium"/>
                <a:ea typeface="Barlow Semi Condensed Medium"/>
                <a:cs typeface="Barlow Semi Condensed Medium"/>
                <a:sym typeface="Barlow Semi Condensed Medium"/>
              </a:rPr>
              <a:t>Reflection about the uncivil activities in real life.</a:t>
            </a:r>
            <a:endParaRPr sz="2000">
              <a:latin typeface="Barlow Semi Condensed Medium"/>
              <a:ea typeface="Barlow Semi Condensed Medium"/>
              <a:cs typeface="Barlow Semi Condensed Medium"/>
              <a:sym typeface="Barlow Semi Condensed Medium"/>
            </a:endParaRPr>
          </a:p>
          <a:p>
            <a:pPr indent="-355600" lvl="0" marL="457200" rtl="0" algn="l">
              <a:spcBef>
                <a:spcPts val="0"/>
              </a:spcBef>
              <a:spcAft>
                <a:spcPts val="0"/>
              </a:spcAft>
              <a:buSzPts val="2000"/>
              <a:buChar char="●"/>
            </a:pPr>
            <a:r>
              <a:rPr b="1" lang="en" sz="2000"/>
              <a:t>What is the features of Uncivil Arboretum?</a:t>
            </a:r>
            <a:endParaRPr sz="2000">
              <a:latin typeface="Barlow Semi Condensed Medium"/>
              <a:ea typeface="Barlow Semi Condensed Medium"/>
              <a:cs typeface="Barlow Semi Condensed Medium"/>
              <a:sym typeface="Barlow Semi Condensed Medium"/>
            </a:endParaRPr>
          </a:p>
          <a:p>
            <a:pPr indent="-355600" lvl="1" marL="914400" rtl="0" algn="l">
              <a:spcBef>
                <a:spcPts val="0"/>
              </a:spcBef>
              <a:spcAft>
                <a:spcPts val="0"/>
              </a:spcAft>
              <a:buSzPts val="2000"/>
              <a:buFont typeface="Barlow Semi Condensed Medium"/>
              <a:buChar char="○"/>
            </a:pPr>
            <a:r>
              <a:rPr lang="en" sz="2000">
                <a:latin typeface="Barlow Semi Condensed Medium"/>
                <a:ea typeface="Barlow Semi Condensed Medium"/>
                <a:cs typeface="Barlow Semi Condensed Medium"/>
                <a:sym typeface="Barlow Semi Condensed Medium"/>
              </a:rPr>
              <a:t>Original </a:t>
            </a:r>
            <a:r>
              <a:rPr lang="en" sz="2000">
                <a:latin typeface="Barlow Semi Condensed Medium"/>
                <a:ea typeface="Barlow Semi Condensed Medium"/>
                <a:cs typeface="Barlow Semi Condensed Medium"/>
                <a:sym typeface="Barlow Semi Condensed Medium"/>
              </a:rPr>
              <a:t>characters</a:t>
            </a:r>
            <a:r>
              <a:rPr lang="en" sz="2000">
                <a:latin typeface="Barlow Semi Condensed Medium"/>
                <a:ea typeface="Barlow Semi Condensed Medium"/>
                <a:cs typeface="Barlow Semi Condensed Medium"/>
                <a:sym typeface="Barlow Semi Condensed Medium"/>
              </a:rPr>
              <a:t> that are meaningful.</a:t>
            </a:r>
            <a:endParaRPr sz="2000">
              <a:latin typeface="Barlow Semi Condensed Medium"/>
              <a:ea typeface="Barlow Semi Condensed Medium"/>
              <a:cs typeface="Barlow Semi Condensed Medium"/>
              <a:sym typeface="Barlow Semi Condensed Medium"/>
            </a:endParaRPr>
          </a:p>
          <a:p>
            <a:pPr indent="-355600" lvl="1" marL="914400" rtl="0" algn="l">
              <a:spcBef>
                <a:spcPts val="0"/>
              </a:spcBef>
              <a:spcAft>
                <a:spcPts val="0"/>
              </a:spcAft>
              <a:buSzPts val="2000"/>
              <a:buFont typeface="Barlow Semi Condensed Medium"/>
              <a:buChar char="○"/>
            </a:pPr>
            <a:r>
              <a:rPr lang="en" sz="2000">
                <a:latin typeface="Barlow Semi Condensed Medium"/>
                <a:ea typeface="Barlow Semi Condensed Medium"/>
                <a:cs typeface="Barlow Semi Condensed Medium"/>
                <a:sym typeface="Barlow Semi Condensed Medium"/>
              </a:rPr>
              <a:t>Gamers are ‘villians’.</a:t>
            </a:r>
            <a:endParaRPr sz="2000">
              <a:latin typeface="Barlow Semi Condensed Medium"/>
              <a:ea typeface="Barlow Semi Condensed Medium"/>
              <a:cs typeface="Barlow Semi Condensed Medium"/>
              <a:sym typeface="Barlow Semi Condensed Medium"/>
            </a:endParaRPr>
          </a:p>
        </p:txBody>
      </p:sp>
      <p:pic>
        <p:nvPicPr>
          <p:cNvPr id="1900" name="Google Shape;1900;p36"/>
          <p:cNvPicPr preferRelativeResize="0"/>
          <p:nvPr/>
        </p:nvPicPr>
        <p:blipFill>
          <a:blip r:embed="rId3">
            <a:alphaModFix/>
          </a:blip>
          <a:stretch>
            <a:fillRect/>
          </a:stretch>
        </p:blipFill>
        <p:spPr>
          <a:xfrm>
            <a:off x="5934301" y="2156850"/>
            <a:ext cx="3360549" cy="27602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72"/>
          <p:cNvSpPr txBox="1"/>
          <p:nvPr>
            <p:ph type="title"/>
          </p:nvPr>
        </p:nvSpPr>
        <p:spPr>
          <a:xfrm>
            <a:off x="1823550" y="2621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AR Part</a:t>
            </a:r>
            <a:endParaRPr/>
          </a:p>
        </p:txBody>
      </p:sp>
      <p:sp>
        <p:nvSpPr>
          <p:cNvPr id="2164" name="Google Shape;2164;p72"/>
          <p:cNvSpPr txBox="1"/>
          <p:nvPr/>
        </p:nvSpPr>
        <p:spPr>
          <a:xfrm>
            <a:off x="903525" y="911025"/>
            <a:ext cx="7336800" cy="195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Others features &amp; special things</a:t>
            </a:r>
            <a:r>
              <a:rPr b="1" lang="en" sz="2000">
                <a:latin typeface="Barlow Semi Condensed"/>
                <a:ea typeface="Barlow Semi Condensed"/>
                <a:cs typeface="Barlow Semi Condensed"/>
                <a:sym typeface="Barlow Semi Condensed"/>
              </a:rPr>
              <a:t>:</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Sound effects</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Background</a:t>
            </a:r>
            <a:r>
              <a:rPr b="1" lang="en" sz="1700">
                <a:latin typeface="Barlow Semi Condensed"/>
                <a:ea typeface="Barlow Semi Condensed"/>
                <a:cs typeface="Barlow Semi Condensed"/>
                <a:sym typeface="Barlow Semi Condensed"/>
              </a:rPr>
              <a:t> music</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Animation</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SzPts val="1700"/>
              <a:buFont typeface="Barlow Semi Condensed"/>
              <a:buChar char="●"/>
            </a:pPr>
            <a:r>
              <a:rPr b="1" lang="en" sz="1700">
                <a:latin typeface="Barlow Semi Condensed"/>
                <a:ea typeface="Barlow Semi Condensed"/>
                <a:cs typeface="Barlow Semi Condensed"/>
                <a:sym typeface="Barlow Semi Condensed"/>
              </a:rPr>
              <a:t>Particles</a:t>
            </a:r>
            <a:endParaRPr b="1" sz="1700">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Clr>
                <a:srgbClr val="FF0000"/>
              </a:buClr>
              <a:buSzPts val="1700"/>
              <a:buFont typeface="Barlow Semi Condensed"/>
              <a:buChar char="●"/>
            </a:pPr>
            <a:r>
              <a:rPr b="1" lang="en" sz="1700">
                <a:solidFill>
                  <a:srgbClr val="FF0000"/>
                </a:solidFill>
                <a:latin typeface="Barlow Semi Condensed"/>
                <a:ea typeface="Barlow Semi Condensed"/>
                <a:cs typeface="Barlow Semi Condensed"/>
                <a:sym typeface="Barlow Semi Condensed"/>
              </a:rPr>
              <a:t>Using Collider in 3D objects</a:t>
            </a:r>
            <a:endParaRPr b="1" sz="1700">
              <a:solidFill>
                <a:srgbClr val="FF0000"/>
              </a:solidFill>
              <a:latin typeface="Barlow Semi Condensed"/>
              <a:ea typeface="Barlow Semi Condensed"/>
              <a:cs typeface="Barlow Semi Condensed"/>
              <a:sym typeface="Barlow Semi Condensed"/>
            </a:endParaRPr>
          </a:p>
        </p:txBody>
      </p:sp>
      <p:pic>
        <p:nvPicPr>
          <p:cNvPr id="2165" name="Google Shape;2165;p72"/>
          <p:cNvPicPr preferRelativeResize="0"/>
          <p:nvPr/>
        </p:nvPicPr>
        <p:blipFill>
          <a:blip r:embed="rId3">
            <a:alphaModFix/>
          </a:blip>
          <a:stretch>
            <a:fillRect/>
          </a:stretch>
        </p:blipFill>
        <p:spPr>
          <a:xfrm>
            <a:off x="6002428" y="1418700"/>
            <a:ext cx="2049175" cy="3565575"/>
          </a:xfrm>
          <a:prstGeom prst="rect">
            <a:avLst/>
          </a:prstGeom>
          <a:noFill/>
          <a:ln>
            <a:noFill/>
          </a:ln>
        </p:spPr>
      </p:pic>
      <p:pic>
        <p:nvPicPr>
          <p:cNvPr id="2166" name="Google Shape;2166;p72"/>
          <p:cNvPicPr preferRelativeResize="0"/>
          <p:nvPr/>
        </p:nvPicPr>
        <p:blipFill>
          <a:blip r:embed="rId4">
            <a:alphaModFix/>
          </a:blip>
          <a:stretch>
            <a:fillRect/>
          </a:stretch>
        </p:blipFill>
        <p:spPr>
          <a:xfrm>
            <a:off x="941550" y="3089750"/>
            <a:ext cx="3619350" cy="1324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73"/>
          <p:cNvSpPr txBox="1"/>
          <p:nvPr/>
        </p:nvSpPr>
        <p:spPr>
          <a:xfrm>
            <a:off x="903525" y="911025"/>
            <a:ext cx="7336800" cy="17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Barlow Semi Condensed"/>
                <a:ea typeface="Barlow Semi Condensed"/>
                <a:cs typeface="Barlow Semi Condensed"/>
                <a:sym typeface="Barlow Semi Condensed"/>
              </a:rPr>
              <a:t>The style of the whole project : Pixel</a:t>
            </a:r>
            <a:endParaRPr b="1" sz="2200">
              <a:latin typeface="Barlow Semi Condensed"/>
              <a:ea typeface="Barlow Semi Condensed"/>
              <a:cs typeface="Barlow Semi Condensed"/>
              <a:sym typeface="Barlow Semi Condensed"/>
            </a:endParaRPr>
          </a:p>
          <a:p>
            <a:pPr indent="-355600" lvl="0" marL="457200" rtl="0" algn="l">
              <a:lnSpc>
                <a:spcPct val="115000"/>
              </a:lnSpc>
              <a:spcBef>
                <a:spcPts val="100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Easy to handle</a:t>
            </a:r>
            <a:endParaRPr b="1" sz="2000">
              <a:latin typeface="Barlow Semi Condensed"/>
              <a:ea typeface="Barlow Semi Condensed"/>
              <a:cs typeface="Barlow Semi Condensed"/>
              <a:sym typeface="Barlow Semi Condensed"/>
            </a:endParaRPr>
          </a:p>
          <a:p>
            <a:pPr indent="-355600" lvl="0" marL="457200" rtl="0" algn="l">
              <a:lnSpc>
                <a:spcPct val="115000"/>
              </a:lnSpc>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Simplistic</a:t>
            </a:r>
            <a:endParaRPr b="1" sz="2000">
              <a:latin typeface="Barlow Semi Condensed"/>
              <a:ea typeface="Barlow Semi Condensed"/>
              <a:cs typeface="Barlow Semi Condensed"/>
              <a:sym typeface="Barlow Semi Condensed"/>
            </a:endParaRPr>
          </a:p>
          <a:p>
            <a:pPr indent="-355600" lvl="0" marL="457200" rtl="0" algn="l">
              <a:lnSpc>
                <a:spcPct val="115000"/>
              </a:lnSpc>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Good to view</a:t>
            </a:r>
            <a:endParaRPr b="1" sz="2000">
              <a:latin typeface="Barlow Semi Condensed"/>
              <a:ea typeface="Barlow Semi Condensed"/>
              <a:cs typeface="Barlow Semi Condensed"/>
              <a:sym typeface="Barlow Semi Condensed"/>
            </a:endParaRPr>
          </a:p>
        </p:txBody>
      </p:sp>
      <p:sp>
        <p:nvSpPr>
          <p:cNvPr id="2172" name="Google Shape;2172;p73"/>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Design</a:t>
            </a:r>
            <a:endParaRPr/>
          </a:p>
        </p:txBody>
      </p:sp>
      <p:pic>
        <p:nvPicPr>
          <p:cNvPr id="2173" name="Google Shape;2173;p73"/>
          <p:cNvPicPr preferRelativeResize="0"/>
          <p:nvPr/>
        </p:nvPicPr>
        <p:blipFill>
          <a:blip r:embed="rId3">
            <a:alphaModFix/>
          </a:blip>
          <a:stretch>
            <a:fillRect/>
          </a:stretch>
        </p:blipFill>
        <p:spPr>
          <a:xfrm>
            <a:off x="4194800" y="2629425"/>
            <a:ext cx="3489473" cy="22092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74"/>
          <p:cNvSpPr txBox="1"/>
          <p:nvPr/>
        </p:nvSpPr>
        <p:spPr>
          <a:xfrm>
            <a:off x="903525" y="911025"/>
            <a:ext cx="7336800" cy="24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Barlow Semi Condensed"/>
                <a:ea typeface="Barlow Semi Condensed"/>
                <a:cs typeface="Barlow Semi Condensed"/>
                <a:sym typeface="Barlow Semi Condensed"/>
              </a:rPr>
              <a:t>Scenes in the main game :</a:t>
            </a:r>
            <a:endParaRPr b="1" sz="2200">
              <a:latin typeface="Barlow Semi Condensed"/>
              <a:ea typeface="Barlow Semi Condensed"/>
              <a:cs typeface="Barlow Semi Condensed"/>
              <a:sym typeface="Barlow Semi Condensed"/>
            </a:endParaRPr>
          </a:p>
          <a:p>
            <a:pPr indent="-355600" lvl="0" marL="457200" rtl="0" algn="l">
              <a:lnSpc>
                <a:spcPct val="115000"/>
              </a:lnSpc>
              <a:spcBef>
                <a:spcPts val="100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Street</a:t>
            </a:r>
            <a:endParaRPr b="1" sz="2000">
              <a:latin typeface="Barlow Semi Condensed"/>
              <a:ea typeface="Barlow Semi Condensed"/>
              <a:cs typeface="Barlow Semi Condensed"/>
              <a:sym typeface="Barlow Semi Condensed"/>
            </a:endParaRPr>
          </a:p>
          <a:p>
            <a:pPr indent="-355600" lvl="0" marL="457200" rtl="0" algn="l">
              <a:lnSpc>
                <a:spcPct val="115000"/>
              </a:lnSpc>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School</a:t>
            </a:r>
            <a:endParaRPr b="1" sz="2000">
              <a:latin typeface="Barlow Semi Condensed"/>
              <a:ea typeface="Barlow Semi Condensed"/>
              <a:cs typeface="Barlow Semi Condensed"/>
              <a:sym typeface="Barlow Semi Condensed"/>
            </a:endParaRPr>
          </a:p>
          <a:p>
            <a:pPr indent="-355600" lvl="0" marL="457200" rtl="0" algn="l">
              <a:lnSpc>
                <a:spcPct val="115000"/>
              </a:lnSpc>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Cinema</a:t>
            </a:r>
            <a:endParaRPr b="1" sz="2000">
              <a:latin typeface="Barlow Semi Condensed"/>
              <a:ea typeface="Barlow Semi Condensed"/>
              <a:cs typeface="Barlow Semi Condensed"/>
              <a:sym typeface="Barlow Semi Condensed"/>
            </a:endParaRPr>
          </a:p>
          <a:p>
            <a:pPr indent="-355600" lvl="1" marL="914400" rtl="0" algn="l">
              <a:lnSpc>
                <a:spcPct val="115000"/>
              </a:lnSpc>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Immerse players to the game</a:t>
            </a:r>
            <a:endParaRPr b="1" sz="2000">
              <a:latin typeface="Barlow Semi Condensed"/>
              <a:ea typeface="Barlow Semi Condensed"/>
              <a:cs typeface="Barlow Semi Condensed"/>
              <a:sym typeface="Barlow Semi Condensed"/>
            </a:endParaRPr>
          </a:p>
          <a:p>
            <a:pPr indent="-355600" lvl="1" marL="914400" rtl="0" algn="l">
              <a:lnSpc>
                <a:spcPct val="115000"/>
              </a:lnSpc>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The scenes are in daily life.</a:t>
            </a:r>
            <a:endParaRPr b="1" sz="2000">
              <a:latin typeface="Barlow Semi Condensed"/>
              <a:ea typeface="Barlow Semi Condensed"/>
              <a:cs typeface="Barlow Semi Condensed"/>
              <a:sym typeface="Barlow Semi Condensed"/>
            </a:endParaRPr>
          </a:p>
        </p:txBody>
      </p:sp>
      <p:sp>
        <p:nvSpPr>
          <p:cNvPr id="2179" name="Google Shape;2179;p74"/>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Design</a:t>
            </a:r>
            <a:endParaRPr/>
          </a:p>
        </p:txBody>
      </p:sp>
      <p:pic>
        <p:nvPicPr>
          <p:cNvPr id="2180" name="Google Shape;2180;p74"/>
          <p:cNvPicPr preferRelativeResize="0"/>
          <p:nvPr/>
        </p:nvPicPr>
        <p:blipFill>
          <a:blip r:embed="rId3">
            <a:alphaModFix/>
          </a:blip>
          <a:stretch>
            <a:fillRect/>
          </a:stretch>
        </p:blipFill>
        <p:spPr>
          <a:xfrm>
            <a:off x="4967039" y="2983425"/>
            <a:ext cx="3273287" cy="2072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75"/>
          <p:cNvSpPr txBox="1"/>
          <p:nvPr/>
        </p:nvSpPr>
        <p:spPr>
          <a:xfrm>
            <a:off x="903525" y="911025"/>
            <a:ext cx="7336800" cy="10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Barlow Semi Condensed"/>
                <a:ea typeface="Barlow Semi Condensed"/>
                <a:cs typeface="Barlow Semi Condensed"/>
                <a:sym typeface="Barlow Semi Condensed"/>
              </a:rPr>
              <a:t>The plants included in this game and what they mean:</a:t>
            </a:r>
            <a:endParaRPr b="1" sz="2200">
              <a:latin typeface="Barlow Semi Condensed"/>
              <a:ea typeface="Barlow Semi Condensed"/>
              <a:cs typeface="Barlow Semi Condensed"/>
              <a:sym typeface="Barlow Semi Condensed"/>
            </a:endParaRPr>
          </a:p>
          <a:p>
            <a:pPr indent="0" lvl="0" marL="0" rtl="0" algn="l">
              <a:lnSpc>
                <a:spcPct val="115000"/>
              </a:lnSpc>
              <a:spcBef>
                <a:spcPts val="1000"/>
              </a:spcBef>
              <a:spcAft>
                <a:spcPts val="1000"/>
              </a:spcAft>
              <a:buNone/>
            </a:pPr>
            <a:r>
              <a:rPr b="1" lang="en" sz="2000">
                <a:latin typeface="Barlow Semi Condensed"/>
                <a:ea typeface="Barlow Semi Condensed"/>
                <a:cs typeface="Barlow Semi Condensed"/>
                <a:sym typeface="Barlow Semi Condensed"/>
              </a:rPr>
              <a:t>Street view:</a:t>
            </a:r>
            <a:endParaRPr b="1" sz="2000">
              <a:latin typeface="Barlow Semi Condensed"/>
              <a:ea typeface="Barlow Semi Condensed"/>
              <a:cs typeface="Barlow Semi Condensed"/>
              <a:sym typeface="Barlow Semi Condensed"/>
            </a:endParaRPr>
          </a:p>
        </p:txBody>
      </p:sp>
      <p:sp>
        <p:nvSpPr>
          <p:cNvPr id="2186" name="Google Shape;2186;p75"/>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Design</a:t>
            </a:r>
            <a:endParaRPr/>
          </a:p>
        </p:txBody>
      </p:sp>
      <p:pic>
        <p:nvPicPr>
          <p:cNvPr id="2187" name="Google Shape;2187;p75"/>
          <p:cNvPicPr preferRelativeResize="0"/>
          <p:nvPr/>
        </p:nvPicPr>
        <p:blipFill>
          <a:blip r:embed="rId3">
            <a:alphaModFix/>
          </a:blip>
          <a:stretch>
            <a:fillRect/>
          </a:stretch>
        </p:blipFill>
        <p:spPr>
          <a:xfrm>
            <a:off x="1025675" y="2103700"/>
            <a:ext cx="905025" cy="732025"/>
          </a:xfrm>
          <a:prstGeom prst="rect">
            <a:avLst/>
          </a:prstGeom>
          <a:noFill/>
          <a:ln>
            <a:noFill/>
          </a:ln>
        </p:spPr>
      </p:pic>
      <p:pic>
        <p:nvPicPr>
          <p:cNvPr id="2188" name="Google Shape;2188;p75"/>
          <p:cNvPicPr preferRelativeResize="0"/>
          <p:nvPr/>
        </p:nvPicPr>
        <p:blipFill>
          <a:blip r:embed="rId4">
            <a:alphaModFix/>
          </a:blip>
          <a:stretch>
            <a:fillRect/>
          </a:stretch>
        </p:blipFill>
        <p:spPr>
          <a:xfrm>
            <a:off x="1112175" y="3473200"/>
            <a:ext cx="732025" cy="732025"/>
          </a:xfrm>
          <a:prstGeom prst="rect">
            <a:avLst/>
          </a:prstGeom>
          <a:noFill/>
          <a:ln>
            <a:noFill/>
          </a:ln>
        </p:spPr>
      </p:pic>
      <p:sp>
        <p:nvSpPr>
          <p:cNvPr id="2189" name="Google Shape;2189;p75"/>
          <p:cNvSpPr txBox="1"/>
          <p:nvPr/>
        </p:nvSpPr>
        <p:spPr>
          <a:xfrm>
            <a:off x="2141875" y="2131150"/>
            <a:ext cx="5882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Morning Glory</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make noise around the world.</a:t>
            </a:r>
            <a:endParaRPr b="1" sz="1600">
              <a:latin typeface="Barlow Semi Condensed"/>
              <a:ea typeface="Barlow Semi Condensed"/>
              <a:cs typeface="Barlow Semi Condensed"/>
              <a:sym typeface="Barlow Semi Condensed"/>
            </a:endParaRPr>
          </a:p>
        </p:txBody>
      </p:sp>
      <p:sp>
        <p:nvSpPr>
          <p:cNvPr id="2190" name="Google Shape;2190;p75"/>
          <p:cNvSpPr txBox="1"/>
          <p:nvPr/>
        </p:nvSpPr>
        <p:spPr>
          <a:xfrm>
            <a:off x="2203775" y="3641075"/>
            <a:ext cx="5882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Dandelion</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littering all around</a:t>
            </a:r>
            <a:endParaRPr b="1" sz="1600">
              <a:latin typeface="Barlow Semi Condensed"/>
              <a:ea typeface="Barlow Semi Condensed"/>
              <a:cs typeface="Barlow Semi Condensed"/>
              <a:sym typeface="Barlow Semi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76"/>
          <p:cNvSpPr txBox="1"/>
          <p:nvPr/>
        </p:nvSpPr>
        <p:spPr>
          <a:xfrm>
            <a:off x="903525" y="911025"/>
            <a:ext cx="7336800" cy="10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Barlow Semi Condensed"/>
                <a:ea typeface="Barlow Semi Condensed"/>
                <a:cs typeface="Barlow Semi Condensed"/>
                <a:sym typeface="Barlow Semi Condensed"/>
              </a:rPr>
              <a:t>The plants included in this game and what they mean:</a:t>
            </a:r>
            <a:endParaRPr b="1" sz="2200">
              <a:latin typeface="Barlow Semi Condensed"/>
              <a:ea typeface="Barlow Semi Condensed"/>
              <a:cs typeface="Barlow Semi Condensed"/>
              <a:sym typeface="Barlow Semi Condensed"/>
            </a:endParaRPr>
          </a:p>
          <a:p>
            <a:pPr indent="0" lvl="0" marL="0" rtl="0" algn="l">
              <a:lnSpc>
                <a:spcPct val="115000"/>
              </a:lnSpc>
              <a:spcBef>
                <a:spcPts val="1000"/>
              </a:spcBef>
              <a:spcAft>
                <a:spcPts val="1000"/>
              </a:spcAft>
              <a:buNone/>
            </a:pPr>
            <a:r>
              <a:rPr b="1" lang="en" sz="2000">
                <a:latin typeface="Barlow Semi Condensed"/>
                <a:ea typeface="Barlow Semi Condensed"/>
                <a:cs typeface="Barlow Semi Condensed"/>
                <a:sym typeface="Barlow Semi Condensed"/>
              </a:rPr>
              <a:t>Street view:</a:t>
            </a:r>
            <a:endParaRPr b="1" sz="2000">
              <a:latin typeface="Barlow Semi Condensed"/>
              <a:ea typeface="Barlow Semi Condensed"/>
              <a:cs typeface="Barlow Semi Condensed"/>
              <a:sym typeface="Barlow Semi Condensed"/>
            </a:endParaRPr>
          </a:p>
        </p:txBody>
      </p:sp>
      <p:sp>
        <p:nvSpPr>
          <p:cNvPr id="2196" name="Google Shape;2196;p76"/>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Design</a:t>
            </a:r>
            <a:endParaRPr/>
          </a:p>
        </p:txBody>
      </p:sp>
      <p:pic>
        <p:nvPicPr>
          <p:cNvPr id="2197" name="Google Shape;2197;p76"/>
          <p:cNvPicPr preferRelativeResize="0"/>
          <p:nvPr/>
        </p:nvPicPr>
        <p:blipFill>
          <a:blip r:embed="rId3">
            <a:alphaModFix/>
          </a:blip>
          <a:stretch>
            <a:fillRect/>
          </a:stretch>
        </p:blipFill>
        <p:spPr>
          <a:xfrm>
            <a:off x="1057400" y="1921125"/>
            <a:ext cx="766150" cy="766150"/>
          </a:xfrm>
          <a:prstGeom prst="rect">
            <a:avLst/>
          </a:prstGeom>
          <a:noFill/>
          <a:ln>
            <a:noFill/>
          </a:ln>
        </p:spPr>
      </p:pic>
      <p:sp>
        <p:nvSpPr>
          <p:cNvPr id="2198" name="Google Shape;2198;p76"/>
          <p:cNvSpPr txBox="1"/>
          <p:nvPr/>
        </p:nvSpPr>
        <p:spPr>
          <a:xfrm>
            <a:off x="2141875" y="2010175"/>
            <a:ext cx="5882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Golden Mushroom</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block the road by standing in one line.</a:t>
            </a:r>
            <a:endParaRPr b="1" sz="1600">
              <a:latin typeface="Barlow Semi Condensed"/>
              <a:ea typeface="Barlow Semi Condensed"/>
              <a:cs typeface="Barlow Semi Condensed"/>
              <a:sym typeface="Barlow Semi Condensed"/>
            </a:endParaRPr>
          </a:p>
        </p:txBody>
      </p:sp>
      <p:pic>
        <p:nvPicPr>
          <p:cNvPr id="2199" name="Google Shape;2199;p76"/>
          <p:cNvPicPr preferRelativeResize="0"/>
          <p:nvPr/>
        </p:nvPicPr>
        <p:blipFill>
          <a:blip r:embed="rId4">
            <a:alphaModFix/>
          </a:blip>
          <a:stretch>
            <a:fillRect/>
          </a:stretch>
        </p:blipFill>
        <p:spPr>
          <a:xfrm>
            <a:off x="1088050" y="3239425"/>
            <a:ext cx="704850" cy="704850"/>
          </a:xfrm>
          <a:prstGeom prst="rect">
            <a:avLst/>
          </a:prstGeom>
          <a:noFill/>
          <a:ln>
            <a:noFill/>
          </a:ln>
        </p:spPr>
      </p:pic>
      <p:sp>
        <p:nvSpPr>
          <p:cNvPr id="2200" name="Google Shape;2200;p76"/>
          <p:cNvSpPr txBox="1"/>
          <p:nvPr/>
        </p:nvSpPr>
        <p:spPr>
          <a:xfrm>
            <a:off x="2141875" y="3075050"/>
            <a:ext cx="5728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Garden Nicotiana</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smoke while walking on the road</a:t>
            </a:r>
            <a:endParaRPr b="1" sz="1600">
              <a:latin typeface="Barlow Semi Condensed"/>
              <a:ea typeface="Barlow Semi Condensed"/>
              <a:cs typeface="Barlow Semi Condensed"/>
              <a:sym typeface="Barlow Semi Condense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77"/>
          <p:cNvSpPr txBox="1"/>
          <p:nvPr/>
        </p:nvSpPr>
        <p:spPr>
          <a:xfrm>
            <a:off x="903525" y="911025"/>
            <a:ext cx="7336800" cy="10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Barlow Semi Condensed"/>
                <a:ea typeface="Barlow Semi Condensed"/>
                <a:cs typeface="Barlow Semi Condensed"/>
                <a:sym typeface="Barlow Semi Condensed"/>
              </a:rPr>
              <a:t>The plants included in this game and what they mean:</a:t>
            </a:r>
            <a:endParaRPr b="1" sz="2200">
              <a:latin typeface="Barlow Semi Condensed"/>
              <a:ea typeface="Barlow Semi Condensed"/>
              <a:cs typeface="Barlow Semi Condensed"/>
              <a:sym typeface="Barlow Semi Condensed"/>
            </a:endParaRPr>
          </a:p>
          <a:p>
            <a:pPr indent="0" lvl="0" marL="0" rtl="0" algn="l">
              <a:lnSpc>
                <a:spcPct val="115000"/>
              </a:lnSpc>
              <a:spcBef>
                <a:spcPts val="1000"/>
              </a:spcBef>
              <a:spcAft>
                <a:spcPts val="1000"/>
              </a:spcAft>
              <a:buNone/>
            </a:pPr>
            <a:r>
              <a:rPr b="1" lang="en" sz="2000">
                <a:latin typeface="Barlow Semi Condensed"/>
                <a:ea typeface="Barlow Semi Condensed"/>
                <a:cs typeface="Barlow Semi Condensed"/>
                <a:sym typeface="Barlow Semi Condensed"/>
              </a:rPr>
              <a:t>Cinema</a:t>
            </a:r>
            <a:r>
              <a:rPr b="1" lang="en" sz="2000">
                <a:latin typeface="Barlow Semi Condensed"/>
                <a:ea typeface="Barlow Semi Condensed"/>
                <a:cs typeface="Barlow Semi Condensed"/>
                <a:sym typeface="Barlow Semi Condensed"/>
              </a:rPr>
              <a:t> view:</a:t>
            </a:r>
            <a:endParaRPr b="1" sz="2000">
              <a:latin typeface="Barlow Semi Condensed"/>
              <a:ea typeface="Barlow Semi Condensed"/>
              <a:cs typeface="Barlow Semi Condensed"/>
              <a:sym typeface="Barlow Semi Condensed"/>
            </a:endParaRPr>
          </a:p>
        </p:txBody>
      </p:sp>
      <p:sp>
        <p:nvSpPr>
          <p:cNvPr id="2206" name="Google Shape;2206;p77"/>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Design</a:t>
            </a:r>
            <a:endParaRPr/>
          </a:p>
        </p:txBody>
      </p:sp>
      <p:sp>
        <p:nvSpPr>
          <p:cNvPr id="2207" name="Google Shape;2207;p77"/>
          <p:cNvSpPr txBox="1"/>
          <p:nvPr/>
        </p:nvSpPr>
        <p:spPr>
          <a:xfrm>
            <a:off x="2144650" y="2099000"/>
            <a:ext cx="5882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Bad r</a:t>
            </a:r>
            <a:r>
              <a:rPr b="1" lang="en" sz="1600">
                <a:latin typeface="Barlow Semi Condensed"/>
                <a:ea typeface="Barlow Semi Condensed"/>
                <a:cs typeface="Barlow Semi Condensed"/>
                <a:sym typeface="Barlow Semi Condensed"/>
              </a:rPr>
              <a:t>ose</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hit others’ chair.</a:t>
            </a:r>
            <a:endParaRPr b="1" sz="1600">
              <a:latin typeface="Barlow Semi Condensed"/>
              <a:ea typeface="Barlow Semi Condensed"/>
              <a:cs typeface="Barlow Semi Condensed"/>
              <a:sym typeface="Barlow Semi Condensed"/>
            </a:endParaRPr>
          </a:p>
        </p:txBody>
      </p:sp>
      <p:sp>
        <p:nvSpPr>
          <p:cNvPr id="2208" name="Google Shape;2208;p77"/>
          <p:cNvSpPr txBox="1"/>
          <p:nvPr/>
        </p:nvSpPr>
        <p:spPr>
          <a:xfrm>
            <a:off x="2144650" y="3188450"/>
            <a:ext cx="5730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Yam</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block others’ sight when watching movies.</a:t>
            </a:r>
            <a:endParaRPr b="1" sz="1600">
              <a:latin typeface="Barlow Semi Condensed"/>
              <a:ea typeface="Barlow Semi Condensed"/>
              <a:cs typeface="Barlow Semi Condensed"/>
              <a:sym typeface="Barlow Semi Condensed"/>
            </a:endParaRPr>
          </a:p>
        </p:txBody>
      </p:sp>
      <p:pic>
        <p:nvPicPr>
          <p:cNvPr id="2209" name="Google Shape;2209;p77"/>
          <p:cNvPicPr preferRelativeResize="0"/>
          <p:nvPr/>
        </p:nvPicPr>
        <p:blipFill>
          <a:blip r:embed="rId3">
            <a:alphaModFix/>
          </a:blip>
          <a:stretch>
            <a:fillRect/>
          </a:stretch>
        </p:blipFill>
        <p:spPr>
          <a:xfrm>
            <a:off x="1101925" y="2140725"/>
            <a:ext cx="677100" cy="677100"/>
          </a:xfrm>
          <a:prstGeom prst="rect">
            <a:avLst/>
          </a:prstGeom>
          <a:noFill/>
          <a:ln>
            <a:noFill/>
          </a:ln>
        </p:spPr>
      </p:pic>
      <p:pic>
        <p:nvPicPr>
          <p:cNvPr id="2210" name="Google Shape;2210;p77"/>
          <p:cNvPicPr preferRelativeResize="0"/>
          <p:nvPr/>
        </p:nvPicPr>
        <p:blipFill>
          <a:blip r:embed="rId4">
            <a:alphaModFix/>
          </a:blip>
          <a:stretch>
            <a:fillRect/>
          </a:stretch>
        </p:blipFill>
        <p:spPr>
          <a:xfrm>
            <a:off x="1026463" y="3170675"/>
            <a:ext cx="828025" cy="828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78"/>
          <p:cNvSpPr txBox="1"/>
          <p:nvPr/>
        </p:nvSpPr>
        <p:spPr>
          <a:xfrm>
            <a:off x="903525" y="911025"/>
            <a:ext cx="7336800" cy="10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Barlow Semi Condensed"/>
                <a:ea typeface="Barlow Semi Condensed"/>
                <a:cs typeface="Barlow Semi Condensed"/>
                <a:sym typeface="Barlow Semi Condensed"/>
              </a:rPr>
              <a:t>The plants included in this game and what they mean:</a:t>
            </a:r>
            <a:endParaRPr b="1" sz="2200">
              <a:latin typeface="Barlow Semi Condensed"/>
              <a:ea typeface="Barlow Semi Condensed"/>
              <a:cs typeface="Barlow Semi Condensed"/>
              <a:sym typeface="Barlow Semi Condensed"/>
            </a:endParaRPr>
          </a:p>
          <a:p>
            <a:pPr indent="0" lvl="0" marL="0" rtl="0" algn="l">
              <a:lnSpc>
                <a:spcPct val="115000"/>
              </a:lnSpc>
              <a:spcBef>
                <a:spcPts val="1000"/>
              </a:spcBef>
              <a:spcAft>
                <a:spcPts val="1000"/>
              </a:spcAft>
              <a:buNone/>
            </a:pPr>
            <a:r>
              <a:rPr b="1" lang="en" sz="2000">
                <a:latin typeface="Barlow Semi Condensed"/>
                <a:ea typeface="Barlow Semi Condensed"/>
                <a:cs typeface="Barlow Semi Condensed"/>
                <a:sym typeface="Barlow Semi Condensed"/>
              </a:rPr>
              <a:t>Cinema view:</a:t>
            </a:r>
            <a:endParaRPr b="1" sz="2000">
              <a:latin typeface="Barlow Semi Condensed"/>
              <a:ea typeface="Barlow Semi Condensed"/>
              <a:cs typeface="Barlow Semi Condensed"/>
              <a:sym typeface="Barlow Semi Condensed"/>
            </a:endParaRPr>
          </a:p>
        </p:txBody>
      </p:sp>
      <p:sp>
        <p:nvSpPr>
          <p:cNvPr id="2216" name="Google Shape;2216;p78"/>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Design</a:t>
            </a:r>
            <a:endParaRPr/>
          </a:p>
        </p:txBody>
      </p:sp>
      <p:sp>
        <p:nvSpPr>
          <p:cNvPr id="2217" name="Google Shape;2217;p78"/>
          <p:cNvSpPr txBox="1"/>
          <p:nvPr/>
        </p:nvSpPr>
        <p:spPr>
          <a:xfrm>
            <a:off x="2077125" y="3093725"/>
            <a:ext cx="5882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Light Carrot</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using shining devices in the theatre. (e.g. using mobile phone)</a:t>
            </a:r>
            <a:endParaRPr b="1" sz="1600">
              <a:latin typeface="Barlow Semi Condensed"/>
              <a:ea typeface="Barlow Semi Condensed"/>
              <a:cs typeface="Barlow Semi Condensed"/>
              <a:sym typeface="Barlow Semi Condensed"/>
            </a:endParaRPr>
          </a:p>
        </p:txBody>
      </p:sp>
      <p:pic>
        <p:nvPicPr>
          <p:cNvPr id="2218" name="Google Shape;2218;p78"/>
          <p:cNvPicPr preferRelativeResize="0"/>
          <p:nvPr/>
        </p:nvPicPr>
        <p:blipFill>
          <a:blip r:embed="rId3">
            <a:alphaModFix/>
          </a:blip>
          <a:stretch>
            <a:fillRect/>
          </a:stretch>
        </p:blipFill>
        <p:spPr>
          <a:xfrm>
            <a:off x="1034400" y="3199100"/>
            <a:ext cx="677100" cy="677100"/>
          </a:xfrm>
          <a:prstGeom prst="rect">
            <a:avLst/>
          </a:prstGeom>
          <a:noFill/>
          <a:ln>
            <a:noFill/>
          </a:ln>
        </p:spPr>
      </p:pic>
      <p:sp>
        <p:nvSpPr>
          <p:cNvPr id="2219" name="Google Shape;2219;p78"/>
          <p:cNvSpPr txBox="1"/>
          <p:nvPr/>
        </p:nvSpPr>
        <p:spPr>
          <a:xfrm>
            <a:off x="2226750" y="2033600"/>
            <a:ext cx="5882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Lotus</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are smelly or add too many perfumes.</a:t>
            </a:r>
            <a:endParaRPr b="1" sz="1600">
              <a:latin typeface="Barlow Semi Condensed"/>
              <a:ea typeface="Barlow Semi Condensed"/>
              <a:cs typeface="Barlow Semi Condensed"/>
              <a:sym typeface="Barlow Semi Condensed"/>
            </a:endParaRPr>
          </a:p>
        </p:txBody>
      </p:sp>
      <p:pic>
        <p:nvPicPr>
          <p:cNvPr id="2220" name="Google Shape;2220;p78"/>
          <p:cNvPicPr preferRelativeResize="0"/>
          <p:nvPr/>
        </p:nvPicPr>
        <p:blipFill>
          <a:blip r:embed="rId4">
            <a:alphaModFix/>
          </a:blip>
          <a:stretch>
            <a:fillRect/>
          </a:stretch>
        </p:blipFill>
        <p:spPr>
          <a:xfrm>
            <a:off x="1034400" y="2033600"/>
            <a:ext cx="677100" cy="677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79"/>
          <p:cNvSpPr txBox="1"/>
          <p:nvPr/>
        </p:nvSpPr>
        <p:spPr>
          <a:xfrm>
            <a:off x="903525" y="911025"/>
            <a:ext cx="7336800" cy="10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Barlow Semi Condensed"/>
                <a:ea typeface="Barlow Semi Condensed"/>
                <a:cs typeface="Barlow Semi Condensed"/>
                <a:sym typeface="Barlow Semi Condensed"/>
              </a:rPr>
              <a:t>The plants included in this game and what they mean:</a:t>
            </a:r>
            <a:endParaRPr b="1" sz="2200">
              <a:latin typeface="Barlow Semi Condensed"/>
              <a:ea typeface="Barlow Semi Condensed"/>
              <a:cs typeface="Barlow Semi Condensed"/>
              <a:sym typeface="Barlow Semi Condensed"/>
            </a:endParaRPr>
          </a:p>
          <a:p>
            <a:pPr indent="0" lvl="0" marL="0" rtl="0" algn="l">
              <a:lnSpc>
                <a:spcPct val="115000"/>
              </a:lnSpc>
              <a:spcBef>
                <a:spcPts val="1000"/>
              </a:spcBef>
              <a:spcAft>
                <a:spcPts val="1000"/>
              </a:spcAft>
              <a:buNone/>
            </a:pPr>
            <a:r>
              <a:rPr b="1" lang="en" sz="2000">
                <a:latin typeface="Barlow Semi Condensed"/>
                <a:ea typeface="Barlow Semi Condensed"/>
                <a:cs typeface="Barlow Semi Condensed"/>
                <a:sym typeface="Barlow Semi Condensed"/>
              </a:rPr>
              <a:t>School</a:t>
            </a:r>
            <a:r>
              <a:rPr b="1" lang="en" sz="2000">
                <a:latin typeface="Barlow Semi Condensed"/>
                <a:ea typeface="Barlow Semi Condensed"/>
                <a:cs typeface="Barlow Semi Condensed"/>
                <a:sym typeface="Barlow Semi Condensed"/>
              </a:rPr>
              <a:t> view:</a:t>
            </a:r>
            <a:endParaRPr b="1" sz="2000">
              <a:latin typeface="Barlow Semi Condensed"/>
              <a:ea typeface="Barlow Semi Condensed"/>
              <a:cs typeface="Barlow Semi Condensed"/>
              <a:sym typeface="Barlow Semi Condensed"/>
            </a:endParaRPr>
          </a:p>
        </p:txBody>
      </p:sp>
      <p:sp>
        <p:nvSpPr>
          <p:cNvPr id="2226" name="Google Shape;2226;p79"/>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Design</a:t>
            </a:r>
            <a:endParaRPr/>
          </a:p>
        </p:txBody>
      </p:sp>
      <p:sp>
        <p:nvSpPr>
          <p:cNvPr id="2227" name="Google Shape;2227;p79"/>
          <p:cNvSpPr txBox="1"/>
          <p:nvPr/>
        </p:nvSpPr>
        <p:spPr>
          <a:xfrm>
            <a:off x="2294275" y="2085625"/>
            <a:ext cx="5337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Pea - rider</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free-riders.</a:t>
            </a:r>
            <a:endParaRPr b="1" sz="1600">
              <a:latin typeface="Barlow Semi Condensed"/>
              <a:ea typeface="Barlow Semi Condensed"/>
              <a:cs typeface="Barlow Semi Condensed"/>
              <a:sym typeface="Barlow Semi Condensed"/>
            </a:endParaRPr>
          </a:p>
        </p:txBody>
      </p:sp>
      <p:sp>
        <p:nvSpPr>
          <p:cNvPr id="2228" name="Google Shape;2228;p79"/>
          <p:cNvSpPr txBox="1"/>
          <p:nvPr/>
        </p:nvSpPr>
        <p:spPr>
          <a:xfrm>
            <a:off x="2294275" y="3037425"/>
            <a:ext cx="5882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Seaweed</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always want to make friend with others, and it is a fake friend itself .</a:t>
            </a:r>
            <a:endParaRPr b="1" sz="1600">
              <a:latin typeface="Barlow Semi Condensed"/>
              <a:ea typeface="Barlow Semi Condensed"/>
              <a:cs typeface="Barlow Semi Condensed"/>
              <a:sym typeface="Barlow Semi Condensed"/>
            </a:endParaRPr>
          </a:p>
        </p:txBody>
      </p:sp>
      <p:pic>
        <p:nvPicPr>
          <p:cNvPr id="2229" name="Google Shape;2229;p79"/>
          <p:cNvPicPr preferRelativeResize="0"/>
          <p:nvPr/>
        </p:nvPicPr>
        <p:blipFill>
          <a:blip r:embed="rId3">
            <a:alphaModFix/>
          </a:blip>
          <a:stretch>
            <a:fillRect/>
          </a:stretch>
        </p:blipFill>
        <p:spPr>
          <a:xfrm>
            <a:off x="1026475" y="1934725"/>
            <a:ext cx="828000" cy="828000"/>
          </a:xfrm>
          <a:prstGeom prst="rect">
            <a:avLst/>
          </a:prstGeom>
          <a:noFill/>
          <a:ln>
            <a:noFill/>
          </a:ln>
        </p:spPr>
      </p:pic>
      <p:pic>
        <p:nvPicPr>
          <p:cNvPr id="2230" name="Google Shape;2230;p79"/>
          <p:cNvPicPr preferRelativeResize="0"/>
          <p:nvPr/>
        </p:nvPicPr>
        <p:blipFill>
          <a:blip r:embed="rId4">
            <a:alphaModFix/>
          </a:blip>
          <a:stretch>
            <a:fillRect/>
          </a:stretch>
        </p:blipFill>
        <p:spPr>
          <a:xfrm>
            <a:off x="1101925" y="3169100"/>
            <a:ext cx="677100" cy="677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80"/>
          <p:cNvSpPr txBox="1"/>
          <p:nvPr/>
        </p:nvSpPr>
        <p:spPr>
          <a:xfrm>
            <a:off x="903525" y="911025"/>
            <a:ext cx="7336800" cy="10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Barlow Semi Condensed"/>
                <a:ea typeface="Barlow Semi Condensed"/>
                <a:cs typeface="Barlow Semi Condensed"/>
                <a:sym typeface="Barlow Semi Condensed"/>
              </a:rPr>
              <a:t>The plants included in this game and what they mean:</a:t>
            </a:r>
            <a:endParaRPr b="1" sz="2200">
              <a:latin typeface="Barlow Semi Condensed"/>
              <a:ea typeface="Barlow Semi Condensed"/>
              <a:cs typeface="Barlow Semi Condensed"/>
              <a:sym typeface="Barlow Semi Condensed"/>
            </a:endParaRPr>
          </a:p>
          <a:p>
            <a:pPr indent="0" lvl="0" marL="0" rtl="0" algn="l">
              <a:lnSpc>
                <a:spcPct val="115000"/>
              </a:lnSpc>
              <a:spcBef>
                <a:spcPts val="1000"/>
              </a:spcBef>
              <a:spcAft>
                <a:spcPts val="1000"/>
              </a:spcAft>
              <a:buNone/>
            </a:pPr>
            <a:r>
              <a:rPr b="1" lang="en" sz="2000">
                <a:latin typeface="Barlow Semi Condensed"/>
                <a:ea typeface="Barlow Semi Condensed"/>
                <a:cs typeface="Barlow Semi Condensed"/>
                <a:sym typeface="Barlow Semi Condensed"/>
              </a:rPr>
              <a:t>School view:</a:t>
            </a:r>
            <a:endParaRPr b="1" sz="2000">
              <a:latin typeface="Barlow Semi Condensed"/>
              <a:ea typeface="Barlow Semi Condensed"/>
              <a:cs typeface="Barlow Semi Condensed"/>
              <a:sym typeface="Barlow Semi Condensed"/>
            </a:endParaRPr>
          </a:p>
        </p:txBody>
      </p:sp>
      <p:sp>
        <p:nvSpPr>
          <p:cNvPr id="2236" name="Google Shape;2236;p80"/>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Design</a:t>
            </a:r>
            <a:endParaRPr/>
          </a:p>
        </p:txBody>
      </p:sp>
      <p:sp>
        <p:nvSpPr>
          <p:cNvPr id="2237" name="Google Shape;2237;p80"/>
          <p:cNvSpPr txBox="1"/>
          <p:nvPr/>
        </p:nvSpPr>
        <p:spPr>
          <a:xfrm>
            <a:off x="2293350" y="2110050"/>
            <a:ext cx="567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Grapes</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a big group of people that will isolate the others and form their own groups.</a:t>
            </a:r>
            <a:endParaRPr b="1" sz="1600">
              <a:latin typeface="Barlow Semi Condensed"/>
              <a:ea typeface="Barlow Semi Condensed"/>
              <a:cs typeface="Barlow Semi Condensed"/>
              <a:sym typeface="Barlow Semi Condensed"/>
            </a:endParaRPr>
          </a:p>
        </p:txBody>
      </p:sp>
      <p:pic>
        <p:nvPicPr>
          <p:cNvPr id="2238" name="Google Shape;2238;p80"/>
          <p:cNvPicPr preferRelativeResize="0"/>
          <p:nvPr/>
        </p:nvPicPr>
        <p:blipFill>
          <a:blip r:embed="rId3">
            <a:alphaModFix/>
          </a:blip>
          <a:stretch>
            <a:fillRect/>
          </a:stretch>
        </p:blipFill>
        <p:spPr>
          <a:xfrm>
            <a:off x="1176450" y="2233200"/>
            <a:ext cx="677100" cy="677100"/>
          </a:xfrm>
          <a:prstGeom prst="rect">
            <a:avLst/>
          </a:prstGeom>
          <a:noFill/>
          <a:ln>
            <a:noFill/>
          </a:ln>
        </p:spPr>
      </p:pic>
      <p:pic>
        <p:nvPicPr>
          <p:cNvPr id="2239" name="Google Shape;2239;p80"/>
          <p:cNvPicPr preferRelativeResize="0"/>
          <p:nvPr/>
        </p:nvPicPr>
        <p:blipFill>
          <a:blip r:embed="rId4">
            <a:alphaModFix/>
          </a:blip>
          <a:stretch>
            <a:fillRect/>
          </a:stretch>
        </p:blipFill>
        <p:spPr>
          <a:xfrm>
            <a:off x="1176450" y="3550075"/>
            <a:ext cx="677100" cy="677100"/>
          </a:xfrm>
          <a:prstGeom prst="rect">
            <a:avLst/>
          </a:prstGeom>
          <a:noFill/>
          <a:ln>
            <a:noFill/>
          </a:ln>
        </p:spPr>
      </p:pic>
      <p:sp>
        <p:nvSpPr>
          <p:cNvPr id="2240" name="Google Shape;2240;p80"/>
          <p:cNvSpPr txBox="1"/>
          <p:nvPr/>
        </p:nvSpPr>
        <p:spPr>
          <a:xfrm>
            <a:off x="2293350" y="3297125"/>
            <a:ext cx="567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Rose</a:t>
            </a:r>
            <a:endParaRPr b="1"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Char char="●"/>
            </a:pPr>
            <a:r>
              <a:rPr b="1" lang="en" sz="1600">
                <a:latin typeface="Barlow Semi Condensed"/>
                <a:ea typeface="Barlow Semi Condensed"/>
                <a:cs typeface="Barlow Semi Condensed"/>
                <a:sym typeface="Barlow Semi Condensed"/>
              </a:rPr>
              <a:t>Representing people who grow up their thorn to protect themselves.</a:t>
            </a:r>
            <a:endParaRPr b="1" sz="1600">
              <a:latin typeface="Barlow Semi Condensed"/>
              <a:ea typeface="Barlow Semi Condensed"/>
              <a:cs typeface="Barlow Semi Condensed"/>
              <a:sym typeface="Barlow Semi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81"/>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Others</a:t>
            </a:r>
            <a:endParaRPr/>
          </a:p>
        </p:txBody>
      </p:sp>
      <p:pic>
        <p:nvPicPr>
          <p:cNvPr id="2246" name="Google Shape;2246;p81"/>
          <p:cNvPicPr preferRelativeResize="0"/>
          <p:nvPr/>
        </p:nvPicPr>
        <p:blipFill>
          <a:blip r:embed="rId3">
            <a:alphaModFix/>
          </a:blip>
          <a:stretch>
            <a:fillRect/>
          </a:stretch>
        </p:blipFill>
        <p:spPr>
          <a:xfrm>
            <a:off x="6080225" y="911028"/>
            <a:ext cx="1985316" cy="3927674"/>
          </a:xfrm>
          <a:prstGeom prst="rect">
            <a:avLst/>
          </a:prstGeom>
          <a:noFill/>
          <a:ln>
            <a:noFill/>
          </a:ln>
        </p:spPr>
      </p:pic>
      <p:sp>
        <p:nvSpPr>
          <p:cNvPr id="2247" name="Google Shape;2247;p81"/>
          <p:cNvSpPr txBox="1"/>
          <p:nvPr/>
        </p:nvSpPr>
        <p:spPr>
          <a:xfrm>
            <a:off x="1176500" y="911025"/>
            <a:ext cx="4751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Menu</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With three buttons going to different places: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START : to the main game.</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SETTING : to the setting.</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QUIT : leave the game</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Use simplistic background</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37"/>
          <p:cNvSpPr txBox="1"/>
          <p:nvPr>
            <p:ph type="title"/>
          </p:nvPr>
        </p:nvSpPr>
        <p:spPr>
          <a:xfrm>
            <a:off x="2021200" y="2231125"/>
            <a:ext cx="49626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Introduction</a:t>
            </a:r>
            <a:endParaRPr sz="4200"/>
          </a:p>
        </p:txBody>
      </p:sp>
      <p:sp>
        <p:nvSpPr>
          <p:cNvPr id="1906" name="Google Shape;1906;p37"/>
          <p:cNvSpPr txBox="1"/>
          <p:nvPr>
            <p:ph idx="2" type="title"/>
          </p:nvPr>
        </p:nvSpPr>
        <p:spPr>
          <a:xfrm>
            <a:off x="3018700"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07" name="Google Shape;1907;p37"/>
          <p:cNvSpPr txBox="1"/>
          <p:nvPr>
            <p:ph idx="1" type="subTitle"/>
          </p:nvPr>
        </p:nvSpPr>
        <p:spPr>
          <a:xfrm>
            <a:off x="2973225" y="2999232"/>
            <a:ext cx="32004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&amp; Problems &amp; Purposes</a:t>
            </a:r>
            <a:endParaRPr>
              <a:latin typeface="Barlow Semi Condensed"/>
              <a:ea typeface="Barlow Semi Condensed"/>
              <a:cs typeface="Barlow Semi Condensed"/>
              <a:sym typeface="Barlow Semi Condense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82"/>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Making - Menu</a:t>
            </a:r>
            <a:endParaRPr/>
          </a:p>
        </p:txBody>
      </p:sp>
      <p:pic>
        <p:nvPicPr>
          <p:cNvPr id="2253" name="Google Shape;2253;p82"/>
          <p:cNvPicPr preferRelativeResize="0"/>
          <p:nvPr/>
        </p:nvPicPr>
        <p:blipFill>
          <a:blip r:embed="rId3">
            <a:alphaModFix/>
          </a:blip>
          <a:stretch>
            <a:fillRect/>
          </a:stretch>
        </p:blipFill>
        <p:spPr>
          <a:xfrm>
            <a:off x="6080225" y="911028"/>
            <a:ext cx="1966905" cy="3927674"/>
          </a:xfrm>
          <a:prstGeom prst="rect">
            <a:avLst/>
          </a:prstGeom>
          <a:noFill/>
          <a:ln>
            <a:noFill/>
          </a:ln>
        </p:spPr>
      </p:pic>
      <p:sp>
        <p:nvSpPr>
          <p:cNvPr id="2254" name="Google Shape;2254;p82"/>
          <p:cNvSpPr txBox="1"/>
          <p:nvPr/>
        </p:nvSpPr>
        <p:spPr>
          <a:xfrm>
            <a:off x="1176500" y="911025"/>
            <a:ext cx="475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Setting</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Use to adjust the volume of the game.</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Close button included.</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83"/>
          <p:cNvSpPr txBox="1"/>
          <p:nvPr>
            <p:ph type="title"/>
          </p:nvPr>
        </p:nvSpPr>
        <p:spPr>
          <a:xfrm>
            <a:off x="2021200" y="2442275"/>
            <a:ext cx="4962600" cy="12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Future Development </a:t>
            </a:r>
            <a:endParaRPr sz="4200"/>
          </a:p>
          <a:p>
            <a:pPr indent="0" lvl="0" marL="0" rtl="0" algn="ctr">
              <a:spcBef>
                <a:spcPts val="0"/>
              </a:spcBef>
              <a:spcAft>
                <a:spcPts val="0"/>
              </a:spcAft>
              <a:buNone/>
            </a:pPr>
            <a:r>
              <a:rPr lang="en" sz="4200"/>
              <a:t>&amp; Limitation</a:t>
            </a:r>
            <a:endParaRPr sz="4200"/>
          </a:p>
        </p:txBody>
      </p:sp>
      <p:sp>
        <p:nvSpPr>
          <p:cNvPr id="2260" name="Google Shape;2260;p83"/>
          <p:cNvSpPr txBox="1"/>
          <p:nvPr>
            <p:ph idx="2" type="title"/>
          </p:nvPr>
        </p:nvSpPr>
        <p:spPr>
          <a:xfrm>
            <a:off x="3018700"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84"/>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Development</a:t>
            </a:r>
            <a:endParaRPr/>
          </a:p>
        </p:txBody>
      </p:sp>
      <p:sp>
        <p:nvSpPr>
          <p:cNvPr id="2266" name="Google Shape;2266;p84"/>
          <p:cNvSpPr txBox="1"/>
          <p:nvPr/>
        </p:nvSpPr>
        <p:spPr>
          <a:xfrm>
            <a:off x="1176500" y="911025"/>
            <a:ext cx="66519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Gameplay</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More stages and different characters can be planted.</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Online ranking system for different plants.</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New systems/gameplay can be added:</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Idle Game - AP can gain automatically with plants , its efficiency can be advanced by adding more plants of the same type.</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Upgrade system - The probability of getting plants with higher AP can be changed by upgrading the equipments in the same scene.</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Turn all plant sprites into animations instead of pictures.</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85"/>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Development</a:t>
            </a:r>
            <a:endParaRPr/>
          </a:p>
        </p:txBody>
      </p:sp>
      <p:sp>
        <p:nvSpPr>
          <p:cNvPr id="2272" name="Google Shape;2272;p85"/>
          <p:cNvSpPr txBox="1"/>
          <p:nvPr/>
        </p:nvSpPr>
        <p:spPr>
          <a:xfrm>
            <a:off x="1176500" y="911025"/>
            <a:ext cx="6651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Gameplay</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M</a:t>
            </a:r>
            <a:r>
              <a:rPr b="1" lang="en" sz="2000">
                <a:latin typeface="Barlow Semi Condensed"/>
                <a:ea typeface="Barlow Semi Condensed"/>
                <a:cs typeface="Barlow Semi Condensed"/>
                <a:sym typeface="Barlow Semi Condensed"/>
              </a:rPr>
              <a:t>ore user-friendly designs can be added</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‘One click harvest all’ functions.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Scroll bar for the shop item for users to view more plants.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Illustrated guide for different plants.</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Real time can be shown in the top of the game.</a:t>
            </a:r>
            <a:endParaRPr b="1" sz="2000">
              <a:latin typeface="Barlow Semi Condensed"/>
              <a:ea typeface="Barlow Semi Condensed"/>
              <a:cs typeface="Barlow Semi Condensed"/>
              <a:sym typeface="Barlow Semi Condensed"/>
            </a:endParaRPr>
          </a:p>
          <a:p>
            <a:pPr indent="-355600" lvl="1" marL="9144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More props can be added (e.g. props to increase the planting speed / or the rarity.)</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86"/>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Development</a:t>
            </a:r>
            <a:endParaRPr/>
          </a:p>
        </p:txBody>
      </p:sp>
      <p:sp>
        <p:nvSpPr>
          <p:cNvPr id="2278" name="Google Shape;2278;p86"/>
          <p:cNvSpPr txBox="1"/>
          <p:nvPr/>
        </p:nvSpPr>
        <p:spPr>
          <a:xfrm>
            <a:off x="1176500" y="911025"/>
            <a:ext cx="6651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Gameplay</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A tutorial can be added to guide the new players</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More AR features can be added to different places in the game.</a:t>
            </a:r>
            <a:endParaRPr b="1" sz="20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20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Decoration</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Different things in the background can be added</a:t>
            </a:r>
            <a:endParaRPr b="1"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Different message boxes can be add to describe the use of each object.</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87"/>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a:t>
            </a:r>
            <a:endParaRPr/>
          </a:p>
        </p:txBody>
      </p:sp>
      <p:sp>
        <p:nvSpPr>
          <p:cNvPr id="2284" name="Google Shape;2284;p87"/>
          <p:cNvSpPr txBox="1"/>
          <p:nvPr/>
        </p:nvSpPr>
        <p:spPr>
          <a:xfrm>
            <a:off x="1176500" y="911025"/>
            <a:ext cx="6651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Time: As all of the team members are Year 2 students, we do not many extra time for the project.</a:t>
            </a:r>
            <a:endParaRPr b="1" sz="2000">
              <a:latin typeface="Barlow Semi Condensed"/>
              <a:ea typeface="Barlow Semi Condensed"/>
              <a:cs typeface="Barlow Semi Condensed"/>
              <a:sym typeface="Barlow Semi Condensed"/>
            </a:endParaRPr>
          </a:p>
        </p:txBody>
      </p:sp>
      <p:pic>
        <p:nvPicPr>
          <p:cNvPr id="2285" name="Google Shape;2285;p87"/>
          <p:cNvPicPr preferRelativeResize="0"/>
          <p:nvPr/>
        </p:nvPicPr>
        <p:blipFill>
          <a:blip r:embed="rId3">
            <a:alphaModFix/>
          </a:blip>
          <a:stretch>
            <a:fillRect/>
          </a:stretch>
        </p:blipFill>
        <p:spPr>
          <a:xfrm>
            <a:off x="1404325" y="2096600"/>
            <a:ext cx="2915050" cy="2576175"/>
          </a:xfrm>
          <a:prstGeom prst="rect">
            <a:avLst/>
          </a:prstGeom>
          <a:noFill/>
          <a:ln>
            <a:noFill/>
          </a:ln>
        </p:spPr>
      </p:pic>
      <p:pic>
        <p:nvPicPr>
          <p:cNvPr id="2286" name="Google Shape;2286;p87"/>
          <p:cNvPicPr preferRelativeResize="0"/>
          <p:nvPr/>
        </p:nvPicPr>
        <p:blipFill>
          <a:blip r:embed="rId4">
            <a:alphaModFix/>
          </a:blip>
          <a:stretch>
            <a:fillRect/>
          </a:stretch>
        </p:blipFill>
        <p:spPr>
          <a:xfrm>
            <a:off x="4879025" y="1982700"/>
            <a:ext cx="3132926" cy="28039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88"/>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a:t>
            </a:r>
            <a:endParaRPr/>
          </a:p>
        </p:txBody>
      </p:sp>
      <p:sp>
        <p:nvSpPr>
          <p:cNvPr id="2292" name="Google Shape;2292;p88"/>
          <p:cNvSpPr txBox="1"/>
          <p:nvPr/>
        </p:nvSpPr>
        <p:spPr>
          <a:xfrm>
            <a:off x="1176500" y="911025"/>
            <a:ext cx="66519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Technology level: as we are not familiar with the game engine Unity, programming language C# and the game developing process, we spend many time to discuss how to finish the project.</a:t>
            </a:r>
            <a:endParaRPr b="1" sz="2000">
              <a:latin typeface="Barlow Semi Condensed"/>
              <a:ea typeface="Barlow Semi Condensed"/>
              <a:cs typeface="Barlow Semi Condensed"/>
              <a:sym typeface="Barlow Semi Condensed"/>
            </a:endParaRPr>
          </a:p>
        </p:txBody>
      </p:sp>
      <p:pic>
        <p:nvPicPr>
          <p:cNvPr id="2293" name="Google Shape;2293;p88"/>
          <p:cNvPicPr preferRelativeResize="0"/>
          <p:nvPr/>
        </p:nvPicPr>
        <p:blipFill>
          <a:blip r:embed="rId3">
            <a:alphaModFix/>
          </a:blip>
          <a:stretch>
            <a:fillRect/>
          </a:stretch>
        </p:blipFill>
        <p:spPr>
          <a:xfrm>
            <a:off x="3403588" y="2509575"/>
            <a:ext cx="2197717" cy="25116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89"/>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a:t>
            </a:r>
            <a:endParaRPr/>
          </a:p>
        </p:txBody>
      </p:sp>
      <p:sp>
        <p:nvSpPr>
          <p:cNvPr id="2299" name="Google Shape;2299;p89"/>
          <p:cNvSpPr txBox="1"/>
          <p:nvPr/>
        </p:nvSpPr>
        <p:spPr>
          <a:xfrm>
            <a:off x="1176500" y="911025"/>
            <a:ext cx="66519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Pandemic : the rise of pandemic disrupted our schedules for many times. It is </a:t>
            </a:r>
            <a:r>
              <a:rPr b="1" lang="en" sz="2000">
                <a:latin typeface="Barlow Semi Condensed"/>
                <a:ea typeface="Barlow Semi Condensed"/>
                <a:cs typeface="Barlow Semi Condensed"/>
                <a:sym typeface="Barlow Semi Condensed"/>
              </a:rPr>
              <a:t>inconvenient</a:t>
            </a:r>
            <a:r>
              <a:rPr b="1" lang="en" sz="2000">
                <a:latin typeface="Barlow Semi Condensed"/>
                <a:ea typeface="Barlow Semi Condensed"/>
                <a:cs typeface="Barlow Semi Condensed"/>
                <a:sym typeface="Barlow Semi Condensed"/>
              </a:rPr>
              <a:t> to work under the pandemic.</a:t>
            </a:r>
            <a:endParaRPr b="1" sz="2000">
              <a:latin typeface="Barlow Semi Condensed"/>
              <a:ea typeface="Barlow Semi Condensed"/>
              <a:cs typeface="Barlow Semi Condensed"/>
              <a:sym typeface="Barlow Semi Condensed"/>
            </a:endParaRPr>
          </a:p>
        </p:txBody>
      </p:sp>
      <p:pic>
        <p:nvPicPr>
          <p:cNvPr id="2300" name="Google Shape;2300;p89"/>
          <p:cNvPicPr preferRelativeResize="0"/>
          <p:nvPr/>
        </p:nvPicPr>
        <p:blipFill>
          <a:blip r:embed="rId3">
            <a:alphaModFix/>
          </a:blip>
          <a:stretch>
            <a:fillRect/>
          </a:stretch>
        </p:blipFill>
        <p:spPr>
          <a:xfrm>
            <a:off x="3107988" y="2521375"/>
            <a:ext cx="2928025" cy="2320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90"/>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a:t>
            </a:r>
            <a:endParaRPr/>
          </a:p>
        </p:txBody>
      </p:sp>
      <p:sp>
        <p:nvSpPr>
          <p:cNvPr id="2306" name="Google Shape;2306;p90"/>
          <p:cNvSpPr txBox="1"/>
          <p:nvPr/>
        </p:nvSpPr>
        <p:spPr>
          <a:xfrm>
            <a:off x="1176500" y="911025"/>
            <a:ext cx="66519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Semi Condensed"/>
              <a:buChar char="●"/>
            </a:pPr>
            <a:r>
              <a:rPr b="1" lang="en" sz="2000">
                <a:latin typeface="Barlow Semi Condensed"/>
                <a:ea typeface="Barlow Semi Condensed"/>
                <a:cs typeface="Barlow Semi Condensed"/>
                <a:sym typeface="Barlow Semi Condensed"/>
              </a:rPr>
              <a:t>Originality</a:t>
            </a:r>
            <a:r>
              <a:rPr b="1" lang="en" sz="2000">
                <a:latin typeface="Barlow Semi Condensed"/>
                <a:ea typeface="Barlow Semi Condensed"/>
                <a:cs typeface="Barlow Semi Condensed"/>
                <a:sym typeface="Barlow Semi Condensed"/>
              </a:rPr>
              <a:t>: As we seek for high originality, we spent many times on designing the game structures and the in-game images.</a:t>
            </a:r>
            <a:endParaRPr b="1" sz="2000">
              <a:latin typeface="Barlow Semi Condensed"/>
              <a:ea typeface="Barlow Semi Condensed"/>
              <a:cs typeface="Barlow Semi Condensed"/>
              <a:sym typeface="Barlow Semi Condensed"/>
            </a:endParaRPr>
          </a:p>
        </p:txBody>
      </p:sp>
      <p:pic>
        <p:nvPicPr>
          <p:cNvPr id="2307" name="Google Shape;2307;p90"/>
          <p:cNvPicPr preferRelativeResize="0"/>
          <p:nvPr/>
        </p:nvPicPr>
        <p:blipFill>
          <a:blip r:embed="rId3">
            <a:alphaModFix/>
          </a:blip>
          <a:stretch>
            <a:fillRect/>
          </a:stretch>
        </p:blipFill>
        <p:spPr>
          <a:xfrm>
            <a:off x="2233925" y="2458650"/>
            <a:ext cx="4853649" cy="2547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91"/>
          <p:cNvSpPr txBox="1"/>
          <p:nvPr>
            <p:ph type="title"/>
          </p:nvPr>
        </p:nvSpPr>
        <p:spPr>
          <a:xfrm>
            <a:off x="2021200" y="2231125"/>
            <a:ext cx="4962600" cy="9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Reflection</a:t>
            </a:r>
            <a:endParaRPr sz="4200"/>
          </a:p>
        </p:txBody>
      </p:sp>
      <p:sp>
        <p:nvSpPr>
          <p:cNvPr id="2313" name="Google Shape;2313;p91"/>
          <p:cNvSpPr txBox="1"/>
          <p:nvPr>
            <p:ph idx="2" type="title"/>
          </p:nvPr>
        </p:nvSpPr>
        <p:spPr>
          <a:xfrm>
            <a:off x="3018700" y="11613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38"/>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913" name="Google Shape;1913;p38"/>
          <p:cNvSpPr txBox="1"/>
          <p:nvPr/>
        </p:nvSpPr>
        <p:spPr>
          <a:xfrm>
            <a:off x="903600" y="93262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Have you ever saw :</a:t>
            </a:r>
            <a:endParaRPr b="1" sz="2200">
              <a:latin typeface="Barlow Semi Condensed"/>
              <a:ea typeface="Barlow Semi Condensed"/>
              <a:cs typeface="Barlow Semi Condensed"/>
              <a:sym typeface="Barlow Semi Condensed"/>
            </a:endParaRPr>
          </a:p>
        </p:txBody>
      </p:sp>
      <p:pic>
        <p:nvPicPr>
          <p:cNvPr id="1914" name="Google Shape;1914;p38"/>
          <p:cNvPicPr preferRelativeResize="0"/>
          <p:nvPr/>
        </p:nvPicPr>
        <p:blipFill>
          <a:blip r:embed="rId3">
            <a:alphaModFix/>
          </a:blip>
          <a:stretch>
            <a:fillRect/>
          </a:stretch>
        </p:blipFill>
        <p:spPr>
          <a:xfrm>
            <a:off x="903600" y="1530800"/>
            <a:ext cx="3481726" cy="2315500"/>
          </a:xfrm>
          <a:prstGeom prst="rect">
            <a:avLst/>
          </a:prstGeom>
          <a:noFill/>
          <a:ln>
            <a:noFill/>
          </a:ln>
        </p:spPr>
      </p:pic>
      <p:sp>
        <p:nvSpPr>
          <p:cNvPr id="1915" name="Google Shape;1915;p38"/>
          <p:cNvSpPr txBox="1"/>
          <p:nvPr/>
        </p:nvSpPr>
        <p:spPr>
          <a:xfrm>
            <a:off x="4811650" y="2292700"/>
            <a:ext cx="330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Littering on the street ?</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92"/>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Reflection</a:t>
            </a:r>
            <a:endParaRPr/>
          </a:p>
        </p:txBody>
      </p:sp>
      <p:sp>
        <p:nvSpPr>
          <p:cNvPr id="2319" name="Google Shape;2319;p92"/>
          <p:cNvSpPr txBox="1"/>
          <p:nvPr/>
        </p:nvSpPr>
        <p:spPr>
          <a:xfrm>
            <a:off x="1176500" y="911025"/>
            <a:ext cx="66519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Lam Chi:</a:t>
            </a:r>
            <a:endParaRPr b="1" sz="20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	In my opinion, I really learnt a lot in this project. I can use Unity to make game skillful now, and I have learnt how to solve the problems in the given time and resources, which is useful as everyone need to advance their problem solving skills.</a:t>
            </a:r>
            <a:endParaRPr b="1" sz="20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	As the person in charge of the main programming parts,I think that having a clear logical mind is important, as you have to know what is the output you want and what you are doing all the time, or else you will get lost easily.</a:t>
            </a:r>
            <a:endParaRPr b="1" sz="20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	Finally, I really appreciate my group mates, they are hard working all the time, we spent many days and nights to debugging and building this project, thanks a lot.</a:t>
            </a:r>
            <a:endParaRPr b="1" sz="20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2000">
              <a:latin typeface="Barlow Semi Condensed"/>
              <a:ea typeface="Barlow Semi Condensed"/>
              <a:cs typeface="Barlow Semi Condensed"/>
              <a:sym typeface="Barlow Semi Condense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93"/>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Reflection</a:t>
            </a:r>
            <a:endParaRPr/>
          </a:p>
        </p:txBody>
      </p:sp>
      <p:sp>
        <p:nvSpPr>
          <p:cNvPr id="2325" name="Google Shape;2325;p93"/>
          <p:cNvSpPr txBox="1"/>
          <p:nvPr/>
        </p:nvSpPr>
        <p:spPr>
          <a:xfrm>
            <a:off x="1176500" y="911025"/>
            <a:ext cx="66519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Chung Hing Yi</a:t>
            </a:r>
            <a:endParaRPr b="1" sz="20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	</a:t>
            </a:r>
            <a:r>
              <a:rPr b="1" lang="en" sz="1800">
                <a:latin typeface="Barlow Semi Condensed"/>
                <a:ea typeface="Barlow Semi Condensed"/>
                <a:cs typeface="Barlow Semi Condensed"/>
                <a:sym typeface="Barlow Semi Condensed"/>
              </a:rPr>
              <a:t>In this project, I got inspired by various tutorial videos. It brings me to understand Unity better, like the build process and some methods. The project provided a chance to apply the concept we learned. </a:t>
            </a:r>
            <a:endParaRPr b="1" sz="18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	As I am the bridge to connect the works, I have to get known in different parts done by our groupmates. Having a clear mind to read the scripts is vital in this process, as it is easy to get stuck while merging.</a:t>
            </a:r>
            <a:endParaRPr b="1" sz="1800">
              <a:latin typeface="Barlow Semi Condensed"/>
              <a:ea typeface="Barlow Semi Condensed"/>
              <a:cs typeface="Barlow Semi Condensed"/>
              <a:sym typeface="Barlow Semi Condensed"/>
            </a:endParaRPr>
          </a:p>
          <a:p>
            <a:pPr indent="457200" lvl="0" marL="0" rtl="0" algn="l">
              <a:spcBef>
                <a:spcPts val="0"/>
              </a:spcBef>
              <a:spcAft>
                <a:spcPts val="0"/>
              </a:spcAft>
              <a:buNone/>
            </a:pPr>
            <a:r>
              <a:rPr b="1" lang="en" sz="1800">
                <a:latin typeface="Barlow Semi Condensed"/>
                <a:ea typeface="Barlow Semi Condensed"/>
                <a:cs typeface="Barlow Semi Condensed"/>
                <a:sym typeface="Barlow Semi Condensed"/>
              </a:rPr>
              <a:t>Last but not least, I want to say thanks to my group mates. It was tough to handle the problem for this long period. Thanks for their hardworking and perseverance.  </a:t>
            </a:r>
            <a:endParaRPr b="1" sz="1800">
              <a:latin typeface="Barlow Semi Condensed"/>
              <a:ea typeface="Barlow Semi Condensed"/>
              <a:cs typeface="Barlow Semi Condensed"/>
              <a:sym typeface="Barlow Semi Condense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94"/>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Reflection</a:t>
            </a:r>
            <a:endParaRPr/>
          </a:p>
        </p:txBody>
      </p:sp>
      <p:sp>
        <p:nvSpPr>
          <p:cNvPr id="2331" name="Google Shape;2331;p94"/>
          <p:cNvSpPr txBox="1"/>
          <p:nvPr/>
        </p:nvSpPr>
        <p:spPr>
          <a:xfrm>
            <a:off x="1176500" y="911025"/>
            <a:ext cx="665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Ho Yee Ching</a:t>
            </a:r>
            <a:endParaRPr b="1" sz="2000">
              <a:latin typeface="Barlow Semi Condensed"/>
              <a:ea typeface="Barlow Semi Condensed"/>
              <a:cs typeface="Barlow Semi Condensed"/>
              <a:sym typeface="Barlow Semi Condensed"/>
            </a:endParaRPr>
          </a:p>
        </p:txBody>
      </p:sp>
      <p:sp>
        <p:nvSpPr>
          <p:cNvPr id="2332" name="Google Shape;2332;p94"/>
          <p:cNvSpPr txBox="1"/>
          <p:nvPr/>
        </p:nvSpPr>
        <p:spPr>
          <a:xfrm>
            <a:off x="1092250" y="1327425"/>
            <a:ext cx="6947100" cy="3324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700">
                <a:latin typeface="Barlow Semi Condensed"/>
                <a:ea typeface="Barlow Semi Condensed"/>
                <a:cs typeface="Barlow Semi Condensed"/>
                <a:sym typeface="Barlow Semi Condensed"/>
              </a:rPr>
              <a:t>I have also </a:t>
            </a:r>
            <a:r>
              <a:rPr b="1" lang="en" sz="1700">
                <a:latin typeface="Barlow Semi Condensed"/>
                <a:ea typeface="Barlow Semi Condensed"/>
                <a:cs typeface="Barlow Semi Condensed"/>
                <a:sym typeface="Barlow Semi Condensed"/>
              </a:rPr>
              <a:t>learned </a:t>
            </a:r>
            <a:r>
              <a:rPr b="1" lang="en" sz="1700">
                <a:latin typeface="Barlow Semi Condensed"/>
                <a:ea typeface="Barlow Semi Condensed"/>
                <a:cs typeface="Barlow Semi Condensed"/>
                <a:sym typeface="Barlow Semi Condensed"/>
              </a:rPr>
              <a:t>a lot from this project. I am a beginner at programming. Also, It was my first time developing a game. I did a lot of research and watched many tutorials on the internet to learn how to build a game. I often check and find the solution for the bugs from some online forums.</a:t>
            </a:r>
            <a:endParaRPr b="1" sz="1700">
              <a:latin typeface="Barlow Semi Condensed"/>
              <a:ea typeface="Barlow Semi Condensed"/>
              <a:cs typeface="Barlow Semi Condensed"/>
              <a:sym typeface="Barlow Semi Condensed"/>
            </a:endParaRPr>
          </a:p>
          <a:p>
            <a:pPr indent="457200" lvl="0" marL="0" rtl="0" algn="l">
              <a:spcBef>
                <a:spcPts val="0"/>
              </a:spcBef>
              <a:spcAft>
                <a:spcPts val="0"/>
              </a:spcAft>
              <a:buNone/>
            </a:pPr>
            <a:r>
              <a:rPr b="1" lang="en" sz="1700">
                <a:latin typeface="Barlow Semi Condensed"/>
                <a:ea typeface="Barlow Semi Condensed"/>
                <a:cs typeface="Barlow Semi Condensed"/>
                <a:sym typeface="Barlow Semi Condensed"/>
              </a:rPr>
              <a:t>Once I know I would be handling the AR part, I was pretty nervous. As I mentioned before, I have zero knowledge in developing the game, not even an AR game. Likely, I found some useful online tutorials. Therefore, we could find some similar places in the game.</a:t>
            </a:r>
            <a:endParaRPr b="1" sz="1700">
              <a:latin typeface="Barlow Semi Condensed"/>
              <a:ea typeface="Barlow Semi Condensed"/>
              <a:cs typeface="Barlow Semi Condensed"/>
              <a:sym typeface="Barlow Semi Condensed"/>
            </a:endParaRPr>
          </a:p>
          <a:p>
            <a:pPr indent="457200" lvl="0" marL="0" rtl="0" algn="l">
              <a:spcBef>
                <a:spcPts val="0"/>
              </a:spcBef>
              <a:spcAft>
                <a:spcPts val="0"/>
              </a:spcAft>
              <a:buNone/>
            </a:pPr>
            <a:r>
              <a:rPr b="1" lang="en" sz="1700">
                <a:latin typeface="Barlow Semi Condensed"/>
                <a:ea typeface="Barlow Semi Condensed"/>
                <a:cs typeface="Barlow Semi Condensed"/>
                <a:sym typeface="Barlow Semi Condensed"/>
              </a:rPr>
              <a:t>Last but not least, I would like to give a big hand to my group mates. Although all of us are very busy with other subjects, they are very willing to help each other or even have a meeting at midnight.</a:t>
            </a:r>
            <a:endParaRPr b="1" sz="1700">
              <a:latin typeface="Barlow Semi Condensed"/>
              <a:ea typeface="Barlow Semi Condensed"/>
              <a:cs typeface="Barlow Semi Condensed"/>
              <a:sym typeface="Barlow Semi Condense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95"/>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Reflection</a:t>
            </a:r>
            <a:endParaRPr/>
          </a:p>
        </p:txBody>
      </p:sp>
      <p:sp>
        <p:nvSpPr>
          <p:cNvPr id="2338" name="Google Shape;2338;p95"/>
          <p:cNvSpPr txBox="1"/>
          <p:nvPr/>
        </p:nvSpPr>
        <p:spPr>
          <a:xfrm>
            <a:off x="1176500" y="911025"/>
            <a:ext cx="665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Lam Chun Ngok</a:t>
            </a:r>
            <a:endParaRPr b="1" sz="2000">
              <a:latin typeface="Barlow Semi Condensed"/>
              <a:ea typeface="Barlow Semi Condensed"/>
              <a:cs typeface="Barlow Semi Condensed"/>
              <a:sym typeface="Barlow Semi Condensed"/>
            </a:endParaRPr>
          </a:p>
        </p:txBody>
      </p:sp>
      <p:sp>
        <p:nvSpPr>
          <p:cNvPr id="2339" name="Google Shape;2339;p95"/>
          <p:cNvSpPr txBox="1"/>
          <p:nvPr/>
        </p:nvSpPr>
        <p:spPr>
          <a:xfrm>
            <a:off x="1092250" y="1403625"/>
            <a:ext cx="6502500" cy="34479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700">
                <a:latin typeface="Barlow Semi Condensed"/>
                <a:ea typeface="Barlow Semi Condensed"/>
                <a:cs typeface="Barlow Semi Condensed"/>
                <a:sym typeface="Barlow Semi Condensed"/>
              </a:rPr>
              <a:t>I have learnt a lot from this project. At first, i thought creating a game is easy and it only requires good programming skills. However, after finished this project, i realised the importance of implementing the game, the background of the game and also others important factors. My part is quite easy to deal with. Yet, i have learnt many new knowledge in Unity and it will totally help me to develop my future career more </a:t>
            </a:r>
            <a:r>
              <a:rPr b="1" lang="en" sz="1700">
                <a:latin typeface="Barlow Semi Condensed"/>
                <a:ea typeface="Barlow Semi Condensed"/>
                <a:cs typeface="Barlow Semi Condensed"/>
                <a:sym typeface="Barlow Semi Condensed"/>
              </a:rPr>
              <a:t>successfully</a:t>
            </a:r>
            <a:r>
              <a:rPr b="1" lang="en" sz="1700">
                <a:latin typeface="Barlow Semi Condensed"/>
                <a:ea typeface="Barlow Semi Condensed"/>
                <a:cs typeface="Barlow Semi Condensed"/>
                <a:sym typeface="Barlow Semi Condensed"/>
              </a:rPr>
              <a:t>.</a:t>
            </a:r>
            <a:endParaRPr b="1" sz="1700">
              <a:latin typeface="Barlow Semi Condensed"/>
              <a:ea typeface="Barlow Semi Condensed"/>
              <a:cs typeface="Barlow Semi Condensed"/>
              <a:sym typeface="Barlow Semi Condensed"/>
            </a:endParaRPr>
          </a:p>
          <a:p>
            <a:pPr indent="457200" lvl="0" marL="0" rtl="0" algn="l">
              <a:spcBef>
                <a:spcPts val="0"/>
              </a:spcBef>
              <a:spcAft>
                <a:spcPts val="0"/>
              </a:spcAft>
              <a:buNone/>
            </a:pPr>
            <a:r>
              <a:rPr b="1" lang="en" sz="1700">
                <a:latin typeface="Barlow Semi Condensed"/>
                <a:ea typeface="Barlow Semi Condensed"/>
                <a:cs typeface="Barlow Semi Condensed"/>
                <a:sym typeface="Barlow Semi Condensed"/>
              </a:rPr>
              <a:t>At last, i would like to give credits to my teammate, without the efforts they put on it, it would not have been possible to complete this </a:t>
            </a:r>
            <a:r>
              <a:rPr b="1" lang="en" sz="1700">
                <a:latin typeface="Barlow Semi Condensed"/>
                <a:ea typeface="Barlow Semi Condensed"/>
                <a:cs typeface="Barlow Semi Condensed"/>
                <a:sym typeface="Barlow Semi Condensed"/>
              </a:rPr>
              <a:t>gorgeous</a:t>
            </a:r>
            <a:r>
              <a:rPr b="1" lang="en" sz="1700">
                <a:latin typeface="Barlow Semi Condensed"/>
                <a:ea typeface="Barlow Semi Condensed"/>
                <a:cs typeface="Barlow Semi Condensed"/>
                <a:sym typeface="Barlow Semi Condensed"/>
              </a:rPr>
              <a:t> project.</a:t>
            </a:r>
            <a:endParaRPr b="1" sz="1700">
              <a:latin typeface="Barlow Semi Condensed"/>
              <a:ea typeface="Barlow Semi Condensed"/>
              <a:cs typeface="Barlow Semi Condensed"/>
              <a:sym typeface="Barlow Semi Condensed"/>
            </a:endParaRPr>
          </a:p>
          <a:p>
            <a:pPr indent="457200" lvl="0" marL="0" rtl="0" algn="l">
              <a:spcBef>
                <a:spcPts val="0"/>
              </a:spcBef>
              <a:spcAft>
                <a:spcPts val="0"/>
              </a:spcAft>
              <a:buNone/>
            </a:pPr>
            <a:r>
              <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96"/>
          <p:cNvSpPr txBox="1"/>
          <p:nvPr>
            <p:ph type="title"/>
          </p:nvPr>
        </p:nvSpPr>
        <p:spPr>
          <a:xfrm>
            <a:off x="1823550" y="2103098"/>
            <a:ext cx="5496900" cy="9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latin typeface="Barlow Semi Condensed ExtraBold"/>
                <a:ea typeface="Barlow Semi Condensed ExtraBold"/>
                <a:cs typeface="Barlow Semi Condensed ExtraBold"/>
                <a:sym typeface="Barlow Semi Condensed ExtraBold"/>
              </a:rPr>
              <a:t>THE END</a:t>
            </a:r>
            <a:endParaRPr sz="4300">
              <a:latin typeface="Barlow Semi Condensed ExtraBold"/>
              <a:ea typeface="Barlow Semi Condensed ExtraBold"/>
              <a:cs typeface="Barlow Semi Condensed ExtraBold"/>
              <a:sym typeface="Barlow Semi Condensed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39"/>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921" name="Google Shape;1921;p39"/>
          <p:cNvSpPr txBox="1"/>
          <p:nvPr/>
        </p:nvSpPr>
        <p:spPr>
          <a:xfrm>
            <a:off x="903600" y="93262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Have you ever saw :</a:t>
            </a:r>
            <a:endParaRPr b="1" sz="2200">
              <a:latin typeface="Barlow Semi Condensed"/>
              <a:ea typeface="Barlow Semi Condensed"/>
              <a:cs typeface="Barlow Semi Condensed"/>
              <a:sym typeface="Barlow Semi Condensed"/>
            </a:endParaRPr>
          </a:p>
        </p:txBody>
      </p:sp>
      <p:sp>
        <p:nvSpPr>
          <p:cNvPr id="1922" name="Google Shape;1922;p39"/>
          <p:cNvSpPr txBox="1"/>
          <p:nvPr/>
        </p:nvSpPr>
        <p:spPr>
          <a:xfrm>
            <a:off x="4796575" y="2325450"/>
            <a:ext cx="330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Talking loudly on a bus ?</a:t>
            </a:r>
            <a:endParaRPr b="1" sz="2000">
              <a:latin typeface="Barlow Semi Condensed"/>
              <a:ea typeface="Barlow Semi Condensed"/>
              <a:cs typeface="Barlow Semi Condensed"/>
              <a:sym typeface="Barlow Semi Condensed"/>
            </a:endParaRPr>
          </a:p>
        </p:txBody>
      </p:sp>
      <p:pic>
        <p:nvPicPr>
          <p:cNvPr id="1923" name="Google Shape;1923;p39"/>
          <p:cNvPicPr preferRelativeResize="0"/>
          <p:nvPr/>
        </p:nvPicPr>
        <p:blipFill>
          <a:blip r:embed="rId3">
            <a:alphaModFix/>
          </a:blip>
          <a:stretch>
            <a:fillRect/>
          </a:stretch>
        </p:blipFill>
        <p:spPr>
          <a:xfrm>
            <a:off x="903600" y="1425225"/>
            <a:ext cx="3168975" cy="267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40"/>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1929" name="Google Shape;1929;p40"/>
          <p:cNvSpPr txBox="1"/>
          <p:nvPr/>
        </p:nvSpPr>
        <p:spPr>
          <a:xfrm>
            <a:off x="903600" y="932625"/>
            <a:ext cx="733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Barlow Semi Condensed"/>
                <a:ea typeface="Barlow Semi Condensed"/>
                <a:cs typeface="Barlow Semi Condensed"/>
                <a:sym typeface="Barlow Semi Condensed"/>
              </a:rPr>
              <a:t>Have you ever saw :</a:t>
            </a:r>
            <a:endParaRPr b="1" sz="2200">
              <a:latin typeface="Barlow Semi Condensed"/>
              <a:ea typeface="Barlow Semi Condensed"/>
              <a:cs typeface="Barlow Semi Condensed"/>
              <a:sym typeface="Barlow Semi Condensed"/>
            </a:endParaRPr>
          </a:p>
        </p:txBody>
      </p:sp>
      <p:sp>
        <p:nvSpPr>
          <p:cNvPr id="1930" name="Google Shape;1930;p40"/>
          <p:cNvSpPr txBox="1"/>
          <p:nvPr/>
        </p:nvSpPr>
        <p:spPr>
          <a:xfrm>
            <a:off x="4937100" y="2325450"/>
            <a:ext cx="330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Barlow Semi Condensed"/>
                <a:ea typeface="Barlow Semi Condensed"/>
                <a:cs typeface="Barlow Semi Condensed"/>
                <a:sym typeface="Barlow Semi Condensed"/>
              </a:rPr>
              <a:t>Using phone in the theatre</a:t>
            </a:r>
            <a:r>
              <a:rPr b="1" lang="en" sz="2000">
                <a:latin typeface="Barlow Semi Condensed"/>
                <a:ea typeface="Barlow Semi Condensed"/>
                <a:cs typeface="Barlow Semi Condensed"/>
                <a:sym typeface="Barlow Semi Condensed"/>
              </a:rPr>
              <a:t> ?</a:t>
            </a:r>
            <a:endParaRPr b="1" sz="2000">
              <a:latin typeface="Barlow Semi Condensed"/>
              <a:ea typeface="Barlow Semi Condensed"/>
              <a:cs typeface="Barlow Semi Condensed"/>
              <a:sym typeface="Barlow Semi Condensed"/>
            </a:endParaRPr>
          </a:p>
        </p:txBody>
      </p:sp>
      <p:pic>
        <p:nvPicPr>
          <p:cNvPr id="1931" name="Google Shape;1931;p40"/>
          <p:cNvPicPr preferRelativeResize="0"/>
          <p:nvPr/>
        </p:nvPicPr>
        <p:blipFill>
          <a:blip r:embed="rId3">
            <a:alphaModFix/>
          </a:blip>
          <a:stretch>
            <a:fillRect/>
          </a:stretch>
        </p:blipFill>
        <p:spPr>
          <a:xfrm>
            <a:off x="903600" y="1644101"/>
            <a:ext cx="3819900" cy="286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41"/>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pic>
        <p:nvPicPr>
          <p:cNvPr id="1937" name="Google Shape;1937;p41"/>
          <p:cNvPicPr preferRelativeResize="0"/>
          <p:nvPr/>
        </p:nvPicPr>
        <p:blipFill>
          <a:blip r:embed="rId3">
            <a:alphaModFix/>
          </a:blip>
          <a:stretch>
            <a:fillRect/>
          </a:stretch>
        </p:blipFill>
        <p:spPr>
          <a:xfrm>
            <a:off x="5891275" y="1342450"/>
            <a:ext cx="2511168" cy="1883376"/>
          </a:xfrm>
          <a:prstGeom prst="rect">
            <a:avLst/>
          </a:prstGeom>
          <a:noFill/>
          <a:ln>
            <a:noFill/>
          </a:ln>
        </p:spPr>
      </p:pic>
      <p:pic>
        <p:nvPicPr>
          <p:cNvPr id="1938" name="Google Shape;1938;p41"/>
          <p:cNvPicPr preferRelativeResize="0"/>
          <p:nvPr/>
        </p:nvPicPr>
        <p:blipFill>
          <a:blip r:embed="rId4">
            <a:alphaModFix/>
          </a:blip>
          <a:stretch>
            <a:fillRect/>
          </a:stretch>
        </p:blipFill>
        <p:spPr>
          <a:xfrm>
            <a:off x="3526550" y="1342450"/>
            <a:ext cx="2230800" cy="1883375"/>
          </a:xfrm>
          <a:prstGeom prst="rect">
            <a:avLst/>
          </a:prstGeom>
          <a:noFill/>
          <a:ln>
            <a:noFill/>
          </a:ln>
        </p:spPr>
      </p:pic>
      <p:pic>
        <p:nvPicPr>
          <p:cNvPr id="1939" name="Google Shape;1939;p41"/>
          <p:cNvPicPr preferRelativeResize="0"/>
          <p:nvPr/>
        </p:nvPicPr>
        <p:blipFill>
          <a:blip r:embed="rId5">
            <a:alphaModFix/>
          </a:blip>
          <a:stretch>
            <a:fillRect/>
          </a:stretch>
        </p:blipFill>
        <p:spPr>
          <a:xfrm>
            <a:off x="560675" y="1342450"/>
            <a:ext cx="2831946" cy="1883375"/>
          </a:xfrm>
          <a:prstGeom prst="rect">
            <a:avLst/>
          </a:prstGeom>
          <a:noFill/>
          <a:ln>
            <a:noFill/>
          </a:ln>
        </p:spPr>
      </p:pic>
      <p:cxnSp>
        <p:nvCxnSpPr>
          <p:cNvPr id="1940" name="Google Shape;1940;p41"/>
          <p:cNvCxnSpPr>
            <a:stCxn id="1939" idx="2"/>
            <a:endCxn id="1937" idx="2"/>
          </p:cNvCxnSpPr>
          <p:nvPr/>
        </p:nvCxnSpPr>
        <p:spPr>
          <a:xfrm flipH="1" rot="-5400000">
            <a:off x="4561448" y="641025"/>
            <a:ext cx="600" cy="5170200"/>
          </a:xfrm>
          <a:prstGeom prst="bentConnector3">
            <a:avLst>
              <a:gd fmla="val 75762422" name="adj1"/>
            </a:avLst>
          </a:prstGeom>
          <a:noFill/>
          <a:ln cap="flat" cmpd="sng" w="9525">
            <a:solidFill>
              <a:schemeClr val="dk2"/>
            </a:solidFill>
            <a:prstDash val="solid"/>
            <a:round/>
            <a:headEnd len="med" w="med" type="none"/>
            <a:tailEnd len="med" w="med" type="none"/>
          </a:ln>
        </p:spPr>
      </p:cxnSp>
      <p:cxnSp>
        <p:nvCxnSpPr>
          <p:cNvPr id="1941" name="Google Shape;1941;p41"/>
          <p:cNvCxnSpPr>
            <a:stCxn id="1938" idx="2"/>
          </p:cNvCxnSpPr>
          <p:nvPr/>
        </p:nvCxnSpPr>
        <p:spPr>
          <a:xfrm>
            <a:off x="4641950" y="3225825"/>
            <a:ext cx="3900" cy="876900"/>
          </a:xfrm>
          <a:prstGeom prst="straightConnector1">
            <a:avLst/>
          </a:prstGeom>
          <a:noFill/>
          <a:ln cap="flat" cmpd="sng" w="9525">
            <a:solidFill>
              <a:schemeClr val="dk2"/>
            </a:solidFill>
            <a:prstDash val="solid"/>
            <a:round/>
            <a:headEnd len="med" w="med" type="none"/>
            <a:tailEnd len="med" w="med" type="none"/>
          </a:ln>
        </p:spPr>
      </p:cxnSp>
      <p:sp>
        <p:nvSpPr>
          <p:cNvPr id="1942" name="Google Shape;1942;p41"/>
          <p:cNvSpPr txBox="1"/>
          <p:nvPr/>
        </p:nvSpPr>
        <p:spPr>
          <a:xfrm>
            <a:off x="2674000" y="4102725"/>
            <a:ext cx="40266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‘Uncivil’ behaviours = Being rude/</a:t>
            </a:r>
            <a:r>
              <a:rPr b="1" lang="en" sz="1800">
                <a:latin typeface="Barlow Semi Condensed"/>
                <a:ea typeface="Barlow Semi Condensed"/>
                <a:cs typeface="Barlow Semi Condensed"/>
                <a:sym typeface="Barlow Semi Condensed"/>
              </a:rPr>
              <a:t>impolite</a:t>
            </a:r>
            <a:endParaRPr b="1" sz="1800">
              <a:latin typeface="Barlow Semi Condensed"/>
              <a:ea typeface="Barlow Semi Condensed"/>
              <a:cs typeface="Barlow Semi Condensed"/>
              <a:sym typeface="Barlow Semi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